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slides/slide355.xml" ContentType="application/vnd.openxmlformats-officedocument.presentationml.slide+xml"/>
  <Override PartName="/ppt/slides/slide366.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34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33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tags/tag1.xml" ContentType="application/vnd.openxmlformats-officedocument.presentationml.tags+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68"/>
  </p:notesMasterIdLst>
  <p:handoutMasterIdLst>
    <p:handoutMasterId r:id="rId369"/>
  </p:handoutMasterIdLst>
  <p:sldIdLst>
    <p:sldId id="485" r:id="rId2"/>
    <p:sldId id="256" r:id="rId3"/>
    <p:sldId id="480" r:id="rId4"/>
    <p:sldId id="481" r:id="rId5"/>
    <p:sldId id="482" r:id="rId6"/>
    <p:sldId id="483" r:id="rId7"/>
    <p:sldId id="257" r:id="rId8"/>
    <p:sldId id="258" r:id="rId9"/>
    <p:sldId id="271" r:id="rId10"/>
    <p:sldId id="272" r:id="rId11"/>
    <p:sldId id="486" r:id="rId12"/>
    <p:sldId id="259" r:id="rId13"/>
    <p:sldId id="487" r:id="rId14"/>
    <p:sldId id="274" r:id="rId15"/>
    <p:sldId id="489" r:id="rId16"/>
    <p:sldId id="273" r:id="rId17"/>
    <p:sldId id="488" r:id="rId18"/>
    <p:sldId id="260" r:id="rId19"/>
    <p:sldId id="276" r:id="rId20"/>
    <p:sldId id="491" r:id="rId21"/>
    <p:sldId id="492" r:id="rId22"/>
    <p:sldId id="493" r:id="rId23"/>
    <p:sldId id="494" r:id="rId24"/>
    <p:sldId id="495" r:id="rId25"/>
    <p:sldId id="496" r:id="rId26"/>
    <p:sldId id="497" r:id="rId27"/>
    <p:sldId id="498" r:id="rId28"/>
    <p:sldId id="499" r:id="rId29"/>
    <p:sldId id="281" r:id="rId30"/>
    <p:sldId id="501" r:id="rId31"/>
    <p:sldId id="502" r:id="rId32"/>
    <p:sldId id="503" r:id="rId33"/>
    <p:sldId id="504" r:id="rId34"/>
    <p:sldId id="505" r:id="rId35"/>
    <p:sldId id="506" r:id="rId36"/>
    <p:sldId id="507" r:id="rId37"/>
    <p:sldId id="508" r:id="rId38"/>
    <p:sldId id="509" r:id="rId39"/>
    <p:sldId id="264" r:id="rId40"/>
    <p:sldId id="265" r:id="rId41"/>
    <p:sldId id="266" r:id="rId42"/>
    <p:sldId id="510" r:id="rId43"/>
    <p:sldId id="651" r:id="rId44"/>
    <p:sldId id="652" r:id="rId45"/>
    <p:sldId id="285" r:id="rId46"/>
    <p:sldId id="511" r:id="rId47"/>
    <p:sldId id="268" r:id="rId48"/>
    <p:sldId id="286" r:id="rId49"/>
    <p:sldId id="512" r:id="rId50"/>
    <p:sldId id="269" r:id="rId51"/>
    <p:sldId id="287" r:id="rId52"/>
    <p:sldId id="513" r:id="rId53"/>
    <p:sldId id="653" r:id="rId54"/>
    <p:sldId id="270" r:id="rId55"/>
    <p:sldId id="295" r:id="rId56"/>
    <p:sldId id="289" r:id="rId57"/>
    <p:sldId id="514" r:id="rId58"/>
    <p:sldId id="290" r:id="rId59"/>
    <p:sldId id="515" r:id="rId60"/>
    <p:sldId id="291" r:id="rId61"/>
    <p:sldId id="516" r:id="rId62"/>
    <p:sldId id="292" r:id="rId63"/>
    <p:sldId id="294" r:id="rId64"/>
    <p:sldId id="517" r:id="rId65"/>
    <p:sldId id="293" r:id="rId66"/>
    <p:sldId id="518" r:id="rId67"/>
    <p:sldId id="296" r:id="rId68"/>
    <p:sldId id="519" r:id="rId69"/>
    <p:sldId id="297" r:id="rId70"/>
    <p:sldId id="298" r:id="rId71"/>
    <p:sldId id="299" r:id="rId72"/>
    <p:sldId id="520" r:id="rId73"/>
    <p:sldId id="300" r:id="rId74"/>
    <p:sldId id="521" r:id="rId75"/>
    <p:sldId id="301" r:id="rId76"/>
    <p:sldId id="522" r:id="rId77"/>
    <p:sldId id="302" r:id="rId78"/>
    <p:sldId id="523" r:id="rId79"/>
    <p:sldId id="303" r:id="rId80"/>
    <p:sldId id="320" r:id="rId81"/>
    <p:sldId id="309" r:id="rId82"/>
    <p:sldId id="524" r:id="rId83"/>
    <p:sldId id="310" r:id="rId84"/>
    <p:sldId id="525" r:id="rId85"/>
    <p:sldId id="526" r:id="rId86"/>
    <p:sldId id="311" r:id="rId87"/>
    <p:sldId id="527" r:id="rId88"/>
    <p:sldId id="528" r:id="rId89"/>
    <p:sldId id="312" r:id="rId90"/>
    <p:sldId id="654" r:id="rId91"/>
    <p:sldId id="314" r:id="rId92"/>
    <p:sldId id="655" r:id="rId93"/>
    <p:sldId id="529" r:id="rId94"/>
    <p:sldId id="530" r:id="rId95"/>
    <p:sldId id="531" r:id="rId96"/>
    <p:sldId id="532" r:id="rId97"/>
    <p:sldId id="533" r:id="rId98"/>
    <p:sldId id="534" r:id="rId99"/>
    <p:sldId id="535" r:id="rId100"/>
    <p:sldId id="536" r:id="rId101"/>
    <p:sldId id="537" r:id="rId102"/>
    <p:sldId id="538" r:id="rId103"/>
    <p:sldId id="321" r:id="rId104"/>
    <p:sldId id="322" r:id="rId105"/>
    <p:sldId id="539" r:id="rId106"/>
    <p:sldId id="323" r:id="rId107"/>
    <p:sldId id="540" r:id="rId108"/>
    <p:sldId id="324" r:id="rId109"/>
    <p:sldId id="542" r:id="rId110"/>
    <p:sldId id="541" r:id="rId111"/>
    <p:sldId id="325" r:id="rId112"/>
    <p:sldId id="544" r:id="rId113"/>
    <p:sldId id="543" r:id="rId114"/>
    <p:sldId id="326" r:id="rId115"/>
    <p:sldId id="545" r:id="rId116"/>
    <p:sldId id="546" r:id="rId117"/>
    <p:sldId id="547" r:id="rId118"/>
    <p:sldId id="548" r:id="rId119"/>
    <p:sldId id="549" r:id="rId120"/>
    <p:sldId id="329" r:id="rId121"/>
    <p:sldId id="330" r:id="rId122"/>
    <p:sldId id="550" r:id="rId123"/>
    <p:sldId id="331" r:id="rId124"/>
    <p:sldId id="551" r:id="rId125"/>
    <p:sldId id="332" r:id="rId126"/>
    <p:sldId id="553" r:id="rId127"/>
    <p:sldId id="552" r:id="rId128"/>
    <p:sldId id="333" r:id="rId129"/>
    <p:sldId id="334" r:id="rId130"/>
    <p:sldId id="554" r:id="rId131"/>
    <p:sldId id="335" r:id="rId132"/>
    <p:sldId id="555" r:id="rId133"/>
    <p:sldId id="556" r:id="rId134"/>
    <p:sldId id="656" r:id="rId135"/>
    <p:sldId id="658" r:id="rId136"/>
    <p:sldId id="337" r:id="rId137"/>
    <p:sldId id="557" r:id="rId138"/>
    <p:sldId id="558" r:id="rId139"/>
    <p:sldId id="338" r:id="rId140"/>
    <p:sldId id="340" r:id="rId141"/>
    <p:sldId id="343" r:id="rId142"/>
    <p:sldId id="342" r:id="rId143"/>
    <p:sldId id="559" r:id="rId144"/>
    <p:sldId id="344" r:id="rId145"/>
    <p:sldId id="341" r:id="rId146"/>
    <p:sldId id="560" r:id="rId147"/>
    <p:sldId id="345" r:id="rId148"/>
    <p:sldId id="659" r:id="rId149"/>
    <p:sldId id="660" r:id="rId150"/>
    <p:sldId id="348" r:id="rId151"/>
    <p:sldId id="561" r:id="rId152"/>
    <p:sldId id="562" r:id="rId153"/>
    <p:sldId id="349" r:id="rId154"/>
    <p:sldId id="564" r:id="rId155"/>
    <p:sldId id="351" r:id="rId156"/>
    <p:sldId id="350" r:id="rId157"/>
    <p:sldId id="352" r:id="rId158"/>
    <p:sldId id="661" r:id="rId159"/>
    <p:sldId id="662" r:id="rId160"/>
    <p:sldId id="355" r:id="rId161"/>
    <p:sldId id="354" r:id="rId162"/>
    <p:sldId id="358" r:id="rId163"/>
    <p:sldId id="357" r:id="rId164"/>
    <p:sldId id="565" r:id="rId165"/>
    <p:sldId id="356" r:id="rId166"/>
    <p:sldId id="566" r:id="rId167"/>
    <p:sldId id="359" r:id="rId168"/>
    <p:sldId id="568" r:id="rId169"/>
    <p:sldId id="567" r:id="rId170"/>
    <p:sldId id="362" r:id="rId171"/>
    <p:sldId id="569" r:id="rId172"/>
    <p:sldId id="361" r:id="rId173"/>
    <p:sldId id="570" r:id="rId174"/>
    <p:sldId id="571" r:id="rId175"/>
    <p:sldId id="572" r:id="rId176"/>
    <p:sldId id="573" r:id="rId177"/>
    <p:sldId id="574" r:id="rId178"/>
    <p:sldId id="575" r:id="rId179"/>
    <p:sldId id="576" r:id="rId180"/>
    <p:sldId id="577" r:id="rId181"/>
    <p:sldId id="578" r:id="rId182"/>
    <p:sldId id="663" r:id="rId183"/>
    <p:sldId id="367" r:id="rId184"/>
    <p:sldId id="666" r:id="rId185"/>
    <p:sldId id="665" r:id="rId186"/>
    <p:sldId id="664" r:id="rId187"/>
    <p:sldId id="579" r:id="rId188"/>
    <p:sldId id="580" r:id="rId189"/>
    <p:sldId id="581" r:id="rId190"/>
    <p:sldId id="582" r:id="rId191"/>
    <p:sldId id="583" r:id="rId192"/>
    <p:sldId id="584" r:id="rId193"/>
    <p:sldId id="585" r:id="rId194"/>
    <p:sldId id="586" r:id="rId195"/>
    <p:sldId id="587" r:id="rId196"/>
    <p:sldId id="667" r:id="rId197"/>
    <p:sldId id="373" r:id="rId198"/>
    <p:sldId id="668" r:id="rId199"/>
    <p:sldId id="590" r:id="rId200"/>
    <p:sldId id="591" r:id="rId201"/>
    <p:sldId id="592" r:id="rId202"/>
    <p:sldId id="593" r:id="rId203"/>
    <p:sldId id="594" r:id="rId204"/>
    <p:sldId id="380" r:id="rId205"/>
    <p:sldId id="377" r:id="rId206"/>
    <p:sldId id="669" r:id="rId207"/>
    <p:sldId id="381" r:id="rId208"/>
    <p:sldId id="595" r:id="rId209"/>
    <p:sldId id="596" r:id="rId210"/>
    <p:sldId id="382" r:id="rId211"/>
    <p:sldId id="597" r:id="rId212"/>
    <p:sldId id="383" r:id="rId213"/>
    <p:sldId id="599" r:id="rId214"/>
    <p:sldId id="598" r:id="rId215"/>
    <p:sldId id="384" r:id="rId216"/>
    <p:sldId id="385" r:id="rId217"/>
    <p:sldId id="601" r:id="rId218"/>
    <p:sldId id="600" r:id="rId219"/>
    <p:sldId id="602" r:id="rId220"/>
    <p:sldId id="603" r:id="rId221"/>
    <p:sldId id="604" r:id="rId222"/>
    <p:sldId id="605" r:id="rId223"/>
    <p:sldId id="606" r:id="rId224"/>
    <p:sldId id="607" r:id="rId225"/>
    <p:sldId id="608" r:id="rId226"/>
    <p:sldId id="609" r:id="rId227"/>
    <p:sldId id="610" r:id="rId228"/>
    <p:sldId id="392" r:id="rId229"/>
    <p:sldId id="611" r:id="rId230"/>
    <p:sldId id="612" r:id="rId231"/>
    <p:sldId id="613" r:id="rId232"/>
    <p:sldId id="614" r:id="rId233"/>
    <p:sldId id="615" r:id="rId234"/>
    <p:sldId id="616" r:id="rId235"/>
    <p:sldId id="617" r:id="rId236"/>
    <p:sldId id="618" r:id="rId237"/>
    <p:sldId id="619" r:id="rId238"/>
    <p:sldId id="620" r:id="rId239"/>
    <p:sldId id="621" r:id="rId240"/>
    <p:sldId id="622" r:id="rId241"/>
    <p:sldId id="624" r:id="rId242"/>
    <p:sldId id="623" r:id="rId243"/>
    <p:sldId id="625" r:id="rId244"/>
    <p:sldId id="402" r:id="rId245"/>
    <p:sldId id="626" r:id="rId246"/>
    <p:sldId id="627" r:id="rId247"/>
    <p:sldId id="628" r:id="rId248"/>
    <p:sldId id="629" r:id="rId249"/>
    <p:sldId id="630" r:id="rId250"/>
    <p:sldId id="631" r:id="rId251"/>
    <p:sldId id="632" r:id="rId252"/>
    <p:sldId id="633" r:id="rId253"/>
    <p:sldId id="634" r:id="rId254"/>
    <p:sldId id="635" r:id="rId255"/>
    <p:sldId id="636" r:id="rId256"/>
    <p:sldId id="637" r:id="rId257"/>
    <p:sldId id="638" r:id="rId258"/>
    <p:sldId id="410" r:id="rId259"/>
    <p:sldId id="639" r:id="rId260"/>
    <p:sldId id="640" r:id="rId261"/>
    <p:sldId id="641" r:id="rId262"/>
    <p:sldId id="642" r:id="rId263"/>
    <p:sldId id="643" r:id="rId264"/>
    <p:sldId id="644" r:id="rId265"/>
    <p:sldId id="645" r:id="rId266"/>
    <p:sldId id="646" r:id="rId267"/>
    <p:sldId id="647" r:id="rId268"/>
    <p:sldId id="648" r:id="rId269"/>
    <p:sldId id="649" r:id="rId270"/>
    <p:sldId id="670" r:id="rId271"/>
    <p:sldId id="671" r:id="rId272"/>
    <p:sldId id="650" r:id="rId273"/>
    <p:sldId id="420" r:id="rId274"/>
    <p:sldId id="421" r:id="rId275"/>
    <p:sldId id="672" r:id="rId276"/>
    <p:sldId id="673" r:id="rId277"/>
    <p:sldId id="424" r:id="rId278"/>
    <p:sldId id="425" r:id="rId279"/>
    <p:sldId id="426" r:id="rId280"/>
    <p:sldId id="680" r:id="rId281"/>
    <p:sldId id="427" r:id="rId282"/>
    <p:sldId id="428" r:id="rId283"/>
    <p:sldId id="676" r:id="rId284"/>
    <p:sldId id="429" r:id="rId285"/>
    <p:sldId id="674" r:id="rId286"/>
    <p:sldId id="675" r:id="rId287"/>
    <p:sldId id="430" r:id="rId288"/>
    <p:sldId id="677" r:id="rId289"/>
    <p:sldId id="434" r:id="rId290"/>
    <p:sldId id="679" r:id="rId291"/>
    <p:sldId id="678" r:id="rId292"/>
    <p:sldId id="433" r:id="rId293"/>
    <p:sldId id="435" r:id="rId294"/>
    <p:sldId id="432" r:id="rId295"/>
    <p:sldId id="436" r:id="rId296"/>
    <p:sldId id="437" r:id="rId297"/>
    <p:sldId id="438" r:id="rId298"/>
    <p:sldId id="439" r:id="rId299"/>
    <p:sldId id="440" r:id="rId300"/>
    <p:sldId id="681" r:id="rId301"/>
    <p:sldId id="445" r:id="rId302"/>
    <p:sldId id="682" r:id="rId303"/>
    <p:sldId id="444" r:id="rId304"/>
    <p:sldId id="683" r:id="rId305"/>
    <p:sldId id="441" r:id="rId306"/>
    <p:sldId id="684" r:id="rId307"/>
    <p:sldId id="442" r:id="rId308"/>
    <p:sldId id="443" r:id="rId309"/>
    <p:sldId id="685" r:id="rId310"/>
    <p:sldId id="446" r:id="rId311"/>
    <p:sldId id="686" r:id="rId312"/>
    <p:sldId id="687" r:id="rId313"/>
    <p:sldId id="447" r:id="rId314"/>
    <p:sldId id="448" r:id="rId315"/>
    <p:sldId id="688" r:id="rId316"/>
    <p:sldId id="450" r:id="rId317"/>
    <p:sldId id="449" r:id="rId318"/>
    <p:sldId id="689" r:id="rId319"/>
    <p:sldId id="451" r:id="rId320"/>
    <p:sldId id="690" r:id="rId321"/>
    <p:sldId id="691" r:id="rId322"/>
    <p:sldId id="452" r:id="rId323"/>
    <p:sldId id="692" r:id="rId324"/>
    <p:sldId id="693" r:id="rId325"/>
    <p:sldId id="694" r:id="rId326"/>
    <p:sldId id="456" r:id="rId327"/>
    <p:sldId id="455" r:id="rId328"/>
    <p:sldId id="695" r:id="rId329"/>
    <p:sldId id="457" r:id="rId330"/>
    <p:sldId id="458" r:id="rId331"/>
    <p:sldId id="696" r:id="rId332"/>
    <p:sldId id="461" r:id="rId333"/>
    <p:sldId id="460" r:id="rId334"/>
    <p:sldId id="697" r:id="rId335"/>
    <p:sldId id="464" r:id="rId336"/>
    <p:sldId id="698" r:id="rId337"/>
    <p:sldId id="463" r:id="rId338"/>
    <p:sldId id="462" r:id="rId339"/>
    <p:sldId id="699" r:id="rId340"/>
    <p:sldId id="467" r:id="rId341"/>
    <p:sldId id="701" r:id="rId342"/>
    <p:sldId id="700" r:id="rId343"/>
    <p:sldId id="466" r:id="rId344"/>
    <p:sldId id="702" r:id="rId345"/>
    <p:sldId id="465" r:id="rId346"/>
    <p:sldId id="704" r:id="rId347"/>
    <p:sldId id="703" r:id="rId348"/>
    <p:sldId id="468" r:id="rId349"/>
    <p:sldId id="705" r:id="rId350"/>
    <p:sldId id="471" r:id="rId351"/>
    <p:sldId id="706" r:id="rId352"/>
    <p:sldId id="470" r:id="rId353"/>
    <p:sldId id="707" r:id="rId354"/>
    <p:sldId id="469" r:id="rId355"/>
    <p:sldId id="472" r:id="rId356"/>
    <p:sldId id="708" r:id="rId357"/>
    <p:sldId id="473" r:id="rId358"/>
    <p:sldId id="709" r:id="rId359"/>
    <p:sldId id="475" r:id="rId360"/>
    <p:sldId id="474" r:id="rId361"/>
    <p:sldId id="710" r:id="rId362"/>
    <p:sldId id="477" r:id="rId363"/>
    <p:sldId id="478" r:id="rId364"/>
    <p:sldId id="711" r:id="rId365"/>
    <p:sldId id="713" r:id="rId366"/>
    <p:sldId id="712" r:id="rId36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00FF00"/>
    <a:srgbClr val="0000FF"/>
    <a:srgbClr val="FF0066"/>
    <a:srgbClr val="00FFFF"/>
    <a:srgbClr val="192DE7"/>
    <a:srgbClr val="FF00FF"/>
    <a:srgbClr val="FF3399"/>
    <a:srgbClr val="660033"/>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4629" autoAdjust="0"/>
  </p:normalViewPr>
  <p:slideViewPr>
    <p:cSldViewPr>
      <p:cViewPr>
        <p:scale>
          <a:sx n="50" d="100"/>
          <a:sy n="50" d="100"/>
        </p:scale>
        <p:origin x="-195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88"/>
    </p:cViewPr>
  </p:sorterViewPr>
  <p:notesViewPr>
    <p:cSldViewPr>
      <p:cViewPr varScale="1">
        <p:scale>
          <a:sx n="38" d="100"/>
          <a:sy n="38" d="100"/>
        </p:scale>
        <p:origin x="-223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slide" Target="slides/slide365.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handoutMaster" Target="handoutMasters/handoutMaster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presProps" Target="presProp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238E16-762E-4BEA-A70C-8024573A0F5F}" type="datetimeFigureOut">
              <a:rPr lang="es-MX" smtClean="0"/>
              <a:pPr/>
              <a:t>12/06/2012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CC9F33-1A8C-42BC-AC2D-D3EA56346392}" type="slidenum">
              <a:rPr lang="es-MX" smtClean="0"/>
              <a:pPr/>
              <a:t>‹Nº›</a:t>
            </a:fld>
            <a:endParaRPr lang="es-MX"/>
          </a:p>
        </p:txBody>
      </p:sp>
    </p:spTree>
    <p:extLst>
      <p:ext uri="{BB962C8B-B14F-4D97-AF65-F5344CB8AC3E}">
        <p14:creationId xmlns:p14="http://schemas.microsoft.com/office/powerpoint/2010/main" xmlns="" val="11620666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23957-EB38-46BB-96FD-74708C3EBAA6}" type="datetimeFigureOut">
              <a:rPr lang="es-MX" smtClean="0"/>
              <a:pPr/>
              <a:t>12/06/2012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5B1E6-E369-4F63-8292-8F6478BD0AF1}" type="slidenum">
              <a:rPr lang="es-MX" smtClean="0"/>
              <a:pPr/>
              <a:t>‹Nº›</a:t>
            </a:fld>
            <a:endParaRPr lang="es-MX"/>
          </a:p>
        </p:txBody>
      </p:sp>
    </p:spTree>
    <p:extLst>
      <p:ext uri="{BB962C8B-B14F-4D97-AF65-F5344CB8AC3E}">
        <p14:creationId xmlns:p14="http://schemas.microsoft.com/office/powerpoint/2010/main" xmlns="" val="36797635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BD5B1E6-E369-4F63-8292-8F6478BD0AF1}" type="slidenum">
              <a:rPr lang="es-MX" smtClean="0"/>
              <a:pPr/>
              <a:t>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45DCCB1-297F-453A-9387-7B738A50727F}" type="datetime1">
              <a:rPr lang="es-MX" smtClean="0"/>
              <a:pPr/>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4F45082-9F61-4C08-9212-1382C6C11E26}" type="datetime1">
              <a:rPr lang="es-MX" smtClean="0"/>
              <a:pPr/>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98E9197-2925-4A93-96B3-668C0B1DC7EE}" type="datetime1">
              <a:rPr lang="es-MX" smtClean="0"/>
              <a:pPr/>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68E80F-FA55-4AD6-85FB-F3DF58D792EB}" type="datetime1">
              <a:rPr lang="es-MX" smtClean="0"/>
              <a:pPr/>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38022F-44AA-440E-9BC6-12DDB24806A8}" type="datetime1">
              <a:rPr lang="es-MX" smtClean="0"/>
              <a:pPr/>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C420F52-790C-4B22-94EE-5E6FA5EFEDC0}" type="datetime1">
              <a:rPr lang="es-MX" smtClean="0"/>
              <a:pPr/>
              <a:t>12/06/2012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2BE6C09-751C-4226-8302-8D67696BBC7D}" type="datetime1">
              <a:rPr lang="es-MX" smtClean="0"/>
              <a:pPr/>
              <a:t>12/06/2012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18BC2BA-3CB6-4C93-8AA4-25AFE78C8852}" type="datetime1">
              <a:rPr lang="es-MX" smtClean="0"/>
              <a:pPr/>
              <a:t>12/06/2012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A9AD3F-4AD6-49C8-9FA7-7EE088BBD3E6}" type="datetime1">
              <a:rPr lang="es-MX" smtClean="0"/>
              <a:pPr/>
              <a:t>12/06/2012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E920AD-8AF9-4D28-A069-6C1FB0A9C159}" type="datetime1">
              <a:rPr lang="es-MX" smtClean="0"/>
              <a:pPr/>
              <a:t>12/06/2012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8756CD-CFC7-4BE3-8ABD-E21C2B69E2C3}" type="datetime1">
              <a:rPr lang="es-MX" smtClean="0"/>
              <a:pPr/>
              <a:t>12/06/2012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‹Nº›</a:t>
            </a:fld>
            <a:endParaRPr lang="es-MX"/>
          </a:p>
        </p:txBody>
      </p:sp>
    </p:spTree>
  </p:cSld>
  <p:clrMapOvr>
    <a:masterClrMapping/>
  </p:clrMapOvr>
  <p:transition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C5CAF-DCE9-47F5-A79C-04DD7492BD21}" type="datetime1">
              <a:rPr lang="es-MX" smtClean="0"/>
              <a:pPr/>
              <a:t>12/06/2012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C412B-08EB-49E3-8EB8-1F5F95EFBFF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advClick="0" advTm="5000">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audio" Target="file:///E:\Proyectos\esta%20es%20mi%20venezuela.mp3" TargetMode="External"/><Relationship Id="rId5" Type="http://schemas.openxmlformats.org/officeDocument/2006/relationships/image" Target="../media/image37.png"/><Relationship Id="rId4" Type="http://schemas.openxmlformats.org/officeDocument/2006/relationships/image" Target="../media/image36.gif"/></Relationships>
</file>

<file path=ppt/slides/_rels/slide10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audio" Target="file:///E:\Proyectos\mariachi%20vargas%20de%20tecalitlan%20-%20el%20huapango%20de%20moncayo(2).mp3" TargetMode="External"/><Relationship Id="rId5" Type="http://schemas.openxmlformats.org/officeDocument/2006/relationships/image" Target="../media/image42.png"/><Relationship Id="rId4" Type="http://schemas.openxmlformats.org/officeDocument/2006/relationships/image" Target="../media/image41.gif"/></Relationships>
</file>

<file path=ppt/slides/_rels/slide12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3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3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3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3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1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3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13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3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xml"/><Relationship Id="rId1" Type="http://schemas.openxmlformats.org/officeDocument/2006/relationships/audio" Target="file:///E:\Proyectos\elvis%20crespo%20&amp;%20victor%20manuelle%20-%20salsa%20cubana.mp3" TargetMode="External"/><Relationship Id="rId5" Type="http://schemas.openxmlformats.org/officeDocument/2006/relationships/image" Target="../media/image62.png"/><Relationship Id="rId4" Type="http://schemas.openxmlformats.org/officeDocument/2006/relationships/image" Target="../media/image61.gif"/></Relationships>
</file>

<file path=ppt/slides/_rels/slide17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file:///E:\Proyectos\elvis%20crespo%20&amp;%20victor%20manuelle%20-%20salsa%20cubana.mp3" TargetMode="Externa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audio" Target="file:///E:\Proyectos\chaque&#241;o%20palavecino-la%20yapa.mp3" TargetMode="External"/></Relationships>
</file>

<file path=ppt/slides/_rels/slide207.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audio" Target="file:///E:\Proyectos\copia%20de%20andina%20-%20el%20condor%20pasa344.mp3" TargetMode="External"/><Relationship Id="rId5" Type="http://schemas.openxmlformats.org/officeDocument/2006/relationships/image" Target="../media/image72.png"/><Relationship Id="rId4" Type="http://schemas.openxmlformats.org/officeDocument/2006/relationships/image" Target="../media/image71.gif"/></Relationships>
</file>

<file path=ppt/slides/_rels/slide223.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audio" Target="file:///E:\Proyectos\038%20soy%20caporal%20-%20tupay.mp3" TargetMode="External"/><Relationship Id="rId5" Type="http://schemas.openxmlformats.org/officeDocument/2006/relationships/image" Target="../media/image76.png"/><Relationship Id="rId4" Type="http://schemas.openxmlformats.org/officeDocument/2006/relationships/image" Target="../media/image9.gif"/></Relationships>
</file>

<file path=ppt/slides/_rels/slide24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2.xml"/><Relationship Id="rId1" Type="http://schemas.openxmlformats.org/officeDocument/2006/relationships/audio" Target="file:///E:\Proyectos\02%20atolito%20con%20el%20dedo17318.mp3" TargetMode="External"/><Relationship Id="rId5" Type="http://schemas.openxmlformats.org/officeDocument/2006/relationships/image" Target="../media/image78.png"/><Relationship Id="rId4" Type="http://schemas.openxmlformats.org/officeDocument/2006/relationships/image" Target="../media/image23.gif"/></Relationships>
</file>

<file path=ppt/slides/_rels/slide26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2.xml"/><Relationship Id="rId1" Type="http://schemas.openxmlformats.org/officeDocument/2006/relationships/audio" Target="file:///E:\Proyectos\esta%20es%20mi%20venezuela.mp3" TargetMode="External"/><Relationship Id="rId5" Type="http://schemas.openxmlformats.org/officeDocument/2006/relationships/image" Target="../media/image82.png"/><Relationship Id="rId4" Type="http://schemas.openxmlformats.org/officeDocument/2006/relationships/image" Target="../media/image81.gif"/></Relationships>
</file>

<file path=ppt/slides/_rels/slide281.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2.xml"/><Relationship Id="rId1" Type="http://schemas.openxmlformats.org/officeDocument/2006/relationships/audio" Target="file:///E:\Proyectos\mariachi%20vargas%20de%20tecalitlan%20-%20el%20huapango%20de%20moncayo(2).mp3" TargetMode="External"/><Relationship Id="rId5" Type="http://schemas.openxmlformats.org/officeDocument/2006/relationships/image" Target="../media/image87.png"/><Relationship Id="rId4" Type="http://schemas.openxmlformats.org/officeDocument/2006/relationships/image" Target="../media/image86.gif"/></Relationships>
</file>

<file path=ppt/slides/_rels/slide29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file:///E:\Proyectos\chaque&#241;o%20palavecino-la%20yapa.mp3" TargetMode="External"/><Relationship Id="rId5" Type="http://schemas.openxmlformats.org/officeDocument/2006/relationships/image" Target="../media/image14.png"/><Relationship Id="rId4" Type="http://schemas.openxmlformats.org/officeDocument/2006/relationships/image" Target="../media/image13.gif"/></Relationships>
</file>

<file path=ppt/slides/_rels/slide320.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2.xml"/><Relationship Id="rId1" Type="http://schemas.openxmlformats.org/officeDocument/2006/relationships/audio" Target="file:///E:\Proyectos\07%20latinoamerica.mp3" TargetMode="External"/><Relationship Id="rId5" Type="http://schemas.openxmlformats.org/officeDocument/2006/relationships/image" Target="../media/image101.png"/><Relationship Id="rId4" Type="http://schemas.openxmlformats.org/officeDocument/2006/relationships/image" Target="../media/image54.gif"/></Relationships>
</file>

<file path=ppt/slides/_rels/slide34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3.jpeg"/><Relationship Id="rId7" Type="http://schemas.openxmlformats.org/officeDocument/2006/relationships/image" Target="../media/image106.jpeg"/><Relationship Id="rId12" Type="http://schemas.openxmlformats.org/officeDocument/2006/relationships/image" Target="../media/image16.jpeg"/><Relationship Id="rId2" Type="http://schemas.openxmlformats.org/officeDocument/2006/relationships/image" Target="../media/image102.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5.jpeg"/><Relationship Id="rId5" Type="http://schemas.openxmlformats.org/officeDocument/2006/relationships/image" Target="../media/image105.gif"/><Relationship Id="rId10" Type="http://schemas.openxmlformats.org/officeDocument/2006/relationships/image" Target="../media/image108.jpeg"/><Relationship Id="rId4" Type="http://schemas.openxmlformats.org/officeDocument/2006/relationships/image" Target="../media/image104.jpeg"/><Relationship Id="rId9" Type="http://schemas.openxmlformats.org/officeDocument/2006/relationships/image" Target="../media/image29.jpeg"/></Relationships>
</file>

<file path=ppt/slides/_rels/slide366.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65.jpeg"/><Relationship Id="rId3" Type="http://schemas.openxmlformats.org/officeDocument/2006/relationships/image" Target="../media/image40.jpeg"/><Relationship Id="rId7" Type="http://schemas.openxmlformats.org/officeDocument/2006/relationships/image" Target="../media/image10.jpeg"/><Relationship Id="rId12" Type="http://schemas.openxmlformats.org/officeDocument/2006/relationships/image" Target="../media/image30.jpeg"/><Relationship Id="rId17" Type="http://schemas.openxmlformats.org/officeDocument/2006/relationships/image" Target="../media/image73.jpeg"/><Relationship Id="rId2" Type="http://schemas.openxmlformats.org/officeDocument/2006/relationships/image" Target="../media/image109.png"/><Relationship Id="rId16"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83.jpeg"/><Relationship Id="rId11" Type="http://schemas.openxmlformats.org/officeDocument/2006/relationships/image" Target="../media/image96.jpeg"/><Relationship Id="rId5" Type="http://schemas.openxmlformats.org/officeDocument/2006/relationships/image" Target="../media/image75.jpeg"/><Relationship Id="rId15" Type="http://schemas.openxmlformats.org/officeDocument/2006/relationships/image" Target="../media/image58.jpeg"/><Relationship Id="rId10" Type="http://schemas.openxmlformats.org/officeDocument/2006/relationships/image" Target="../media/image70.jpeg"/><Relationship Id="rId4" Type="http://schemas.openxmlformats.org/officeDocument/2006/relationships/image" Target="../media/image110.jpeg"/><Relationship Id="rId9" Type="http://schemas.openxmlformats.org/officeDocument/2006/relationships/image" Target="../media/image111.jpeg"/><Relationship Id="rId1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E:\Proyectos\copia%20de%20andina%20-%20el%20condor%20pasa344.mp3" TargetMode="External"/><Relationship Id="rId5" Type="http://schemas.openxmlformats.org/officeDocument/2006/relationships/image" Target="../media/image19.png"/><Relationship Id="rId4" Type="http://schemas.openxmlformats.org/officeDocument/2006/relationships/image" Target="../media/image18.gif"/></Relationships>
</file>

<file path=ppt/slides/_rels/slide4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audio" Target="file:///E:\Proyectos\038%20soy%20caporal%20-%20tupay.mp3" TargetMode="External"/><Relationship Id="rId5" Type="http://schemas.openxmlformats.org/officeDocument/2006/relationships/image" Target="../media/image27.png"/><Relationship Id="rId4" Type="http://schemas.openxmlformats.org/officeDocument/2006/relationships/image" Target="../media/image26.gif"/></Relationships>
</file>

<file path=ppt/slides/_rels/slide7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audio" Target="file:///E:\Proyectos\02%20atolito%20con%20el%20dedo17318.mp3" TargetMode="External"/><Relationship Id="rId5" Type="http://schemas.openxmlformats.org/officeDocument/2006/relationships/image" Target="../media/image34.png"/><Relationship Id="rId4" Type="http://schemas.openxmlformats.org/officeDocument/2006/relationships/image" Target="../media/image33.gif"/></Relationships>
</file>

<file path=ppt/slides/_rels/slide9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43042" y="1214422"/>
            <a:ext cx="7286676" cy="4643470"/>
          </a:xfrm>
        </p:spPr>
        <p:txBody>
          <a:bodyPr>
            <a:normAutofit/>
          </a:bodyPr>
          <a:lstStyle/>
          <a:p>
            <a:r>
              <a:rPr lang="es-MX" sz="2800" b="1" dirty="0" smtClean="0">
                <a:solidFill>
                  <a:schemeClr val="tx1"/>
                </a:solidFill>
                <a:latin typeface="Arial" pitchFamily="34" charset="0"/>
                <a:cs typeface="Arial" pitchFamily="34" charset="0"/>
              </a:rPr>
              <a:t>UNIVERSIDAD NACIONAL AUTONOMA DE MEXICO</a:t>
            </a:r>
          </a:p>
          <a:p>
            <a:r>
              <a:rPr lang="es-MX" sz="2800" b="1" dirty="0" smtClean="0">
                <a:solidFill>
                  <a:schemeClr val="tx1"/>
                </a:solidFill>
                <a:latin typeface="Arial" pitchFamily="34" charset="0"/>
                <a:cs typeface="Arial" pitchFamily="34" charset="0"/>
              </a:rPr>
              <a:t>FACULTAD DE ECONOMIA</a:t>
            </a:r>
          </a:p>
          <a:p>
            <a:endParaRPr lang="es-MX" sz="2800" dirty="0" smtClean="0">
              <a:solidFill>
                <a:schemeClr val="tx1"/>
              </a:solidFill>
              <a:latin typeface="Arial" pitchFamily="34" charset="0"/>
              <a:cs typeface="Arial" pitchFamily="34" charset="0"/>
            </a:endParaRPr>
          </a:p>
          <a:p>
            <a:endParaRPr lang="es-MX" sz="2800" dirty="0" smtClean="0">
              <a:solidFill>
                <a:schemeClr val="tx1"/>
              </a:solidFill>
              <a:latin typeface="Arial" pitchFamily="34" charset="0"/>
              <a:cs typeface="Arial" pitchFamily="34" charset="0"/>
            </a:endParaRPr>
          </a:p>
          <a:p>
            <a:r>
              <a:rPr lang="es-MX" sz="2400" b="1" dirty="0" smtClean="0">
                <a:solidFill>
                  <a:schemeClr val="tx1"/>
                </a:solidFill>
                <a:latin typeface="Arial" pitchFamily="34" charset="0"/>
                <a:cs typeface="Arial" pitchFamily="34" charset="0"/>
              </a:rPr>
              <a:t>TEMA: ESTUDIO DEL FINANCIAMIENTO EN PROYECTOS DEL SECTOR PUBLICO LATINO</a:t>
            </a:r>
          </a:p>
          <a:p>
            <a:endParaRPr lang="es-MX" sz="2400" b="1" dirty="0" smtClean="0">
              <a:solidFill>
                <a:schemeClr val="tx1"/>
              </a:solidFill>
              <a:latin typeface="Arial" pitchFamily="34" charset="0"/>
              <a:cs typeface="Arial" pitchFamily="34" charset="0"/>
            </a:endParaRPr>
          </a:p>
          <a:p>
            <a:r>
              <a:rPr lang="es-MX" sz="2400" b="1" dirty="0" smtClean="0">
                <a:solidFill>
                  <a:schemeClr val="tx1"/>
                </a:solidFill>
                <a:latin typeface="Arial" pitchFamily="34" charset="0"/>
                <a:cs typeface="Arial" pitchFamily="34" charset="0"/>
              </a:rPr>
              <a:t>ALUMNA:  SÁNCHEZ HERNÁNDEZ ANA LAURA</a:t>
            </a:r>
          </a:p>
        </p:txBody>
      </p:sp>
      <p:sp>
        <p:nvSpPr>
          <p:cNvPr id="4" name="3 Marcador de número de diapositiva"/>
          <p:cNvSpPr>
            <a:spLocks noGrp="1"/>
          </p:cNvSpPr>
          <p:nvPr>
            <p:ph type="sldNum" sz="quarter" idx="12"/>
          </p:nvPr>
        </p:nvSpPr>
        <p:spPr/>
        <p:txBody>
          <a:bodyPr/>
          <a:lstStyle/>
          <a:p>
            <a:fld id="{2F9C412B-08EB-49E3-8EB8-1F5F95EFBFF0}" type="slidenum">
              <a:rPr lang="es-MX" smtClean="0"/>
              <a:pPr/>
              <a:t>1</a:t>
            </a:fld>
            <a:endParaRPr lang="es-MX"/>
          </a:p>
        </p:txBody>
      </p:sp>
      <p:pic>
        <p:nvPicPr>
          <p:cNvPr id="5" name="4 Imagen" descr="UNAM.jpg"/>
          <p:cNvPicPr>
            <a:picLocks noChangeAspect="1"/>
          </p:cNvPicPr>
          <p:nvPr/>
        </p:nvPicPr>
        <p:blipFill>
          <a:blip r:embed="rId2" cstate="print"/>
          <a:stretch>
            <a:fillRect/>
          </a:stretch>
        </p:blipFill>
        <p:spPr>
          <a:xfrm>
            <a:off x="285720" y="357167"/>
            <a:ext cx="1428760" cy="1209886"/>
          </a:xfrm>
          <a:prstGeom prst="rect">
            <a:avLst/>
          </a:prstGeom>
        </p:spPr>
      </p:pic>
      <p:pic>
        <p:nvPicPr>
          <p:cNvPr id="6" name="5 Imagen" descr="Facultad de Economia.jpg"/>
          <p:cNvPicPr>
            <a:picLocks noChangeAspect="1"/>
          </p:cNvPicPr>
          <p:nvPr/>
        </p:nvPicPr>
        <p:blipFill>
          <a:blip r:embed="rId3" cstate="print"/>
          <a:stretch>
            <a:fillRect/>
          </a:stretch>
        </p:blipFill>
        <p:spPr>
          <a:xfrm>
            <a:off x="357158" y="4960854"/>
            <a:ext cx="1214446" cy="1411383"/>
          </a:xfrm>
          <a:prstGeom prst="rect">
            <a:avLst/>
          </a:prstGeom>
        </p:spPr>
      </p:pic>
      <p:cxnSp>
        <p:nvCxnSpPr>
          <p:cNvPr id="8" name="7 Conector recto"/>
          <p:cNvCxnSpPr/>
          <p:nvPr/>
        </p:nvCxnSpPr>
        <p:spPr>
          <a:xfrm>
            <a:off x="2285984" y="2928934"/>
            <a:ext cx="5929354"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677899" y="3249611"/>
            <a:ext cx="2928958"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a:off x="-70676" y="3213892"/>
            <a:ext cx="2286016"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a:off x="-642180" y="3213892"/>
            <a:ext cx="2286016"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4" name="3 Marcador de contenido"/>
          <p:cNvSpPr>
            <a:spLocks noGrp="1"/>
          </p:cNvSpPr>
          <p:nvPr>
            <p:ph idx="1"/>
          </p:nvPr>
        </p:nvSpPr>
        <p:spPr>
          <a:xfrm>
            <a:off x="0" y="571480"/>
            <a:ext cx="9144000" cy="4500594"/>
          </a:xfrm>
        </p:spPr>
        <p:txBody>
          <a:bodyPr>
            <a:noAutofit/>
          </a:bodyPr>
          <a:lstStyle/>
          <a:p>
            <a:pPr algn="ctr">
              <a:buNone/>
            </a:pPr>
            <a:r>
              <a:rPr lang="es-MX" sz="4000" dirty="0" smtClean="0">
                <a:solidFill>
                  <a:srgbClr val="FFFF00"/>
                </a:solidFill>
                <a:latin typeface="Berlin Sans FB Demi" pitchFamily="34" charset="0"/>
                <a:cs typeface="Arial" pitchFamily="34" charset="0"/>
              </a:rPr>
              <a:t>La mayoría de los problemas prácticos que se presenten durante la ejecución del proyecto no se podrán plantear y resolver en su etapa de estudio y serán confiados a esta empresa, </a:t>
            </a:r>
            <a:endParaRPr lang="es-MX" sz="4000" dirty="0">
              <a:solidFill>
                <a:srgbClr val="FFFF00"/>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10</a:t>
            </a:fld>
            <a:endParaRPr lang="es-MX"/>
          </a:p>
        </p:txBody>
      </p:sp>
    </p:spTree>
  </p:cSld>
  <p:clrMapOvr>
    <a:masterClrMapping/>
  </p:clrMapOvr>
  <p:transition advClick="0" advTm="10000">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9144000" cy="4929221"/>
          </a:xfrm>
        </p:spPr>
        <p:txBody>
          <a:bodyPr>
            <a:normAutofit/>
          </a:bodyPr>
          <a:lstStyle/>
          <a:p>
            <a:pPr algn="ctr">
              <a:buNone/>
            </a:pPr>
            <a:r>
              <a:rPr lang="es-MX" sz="4000" dirty="0" smtClean="0">
                <a:solidFill>
                  <a:schemeClr val="bg2">
                    <a:lumMod val="25000"/>
                  </a:schemeClr>
                </a:solidFill>
                <a:latin typeface="Berlin Sans FB Demi" pitchFamily="34" charset="0"/>
              </a:rPr>
              <a:t>Sin embargo, convendrá tenerlas presentes por las posibilidades que llegue a ofrecer el mercado local o por el eventual acceso a los mercados de capital de los grandes centros industriales. </a:t>
            </a:r>
          </a:p>
          <a:p>
            <a:pPr algn="ctr">
              <a:buNone/>
            </a:pPr>
            <a:endParaRPr lang="es-MX" sz="4000" b="1"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100</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checke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000108"/>
            <a:ext cx="9144000" cy="4286280"/>
          </a:xfrm>
        </p:spPr>
        <p:txBody>
          <a:bodyPr>
            <a:normAutofit/>
          </a:bodyPr>
          <a:lstStyle/>
          <a:p>
            <a:pPr algn="ctr">
              <a:buNone/>
            </a:pPr>
            <a:r>
              <a:rPr lang="es-MX" sz="4000" dirty="0" smtClean="0">
                <a:solidFill>
                  <a:srgbClr val="00FF00"/>
                </a:solidFill>
                <a:latin typeface="Berlin Sans FB Demi" pitchFamily="34" charset="0"/>
              </a:rPr>
              <a:t>Los criterios que se adopten en el proyecto a este respecto influirán considerablemente en la vida de la empresa,</a:t>
            </a:r>
            <a:endParaRPr lang="es-MX" sz="4000"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101</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blinds/>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3"/>
            <a:ext cx="9144000" cy="3929090"/>
          </a:xfrm>
        </p:spPr>
        <p:txBody>
          <a:bodyPr>
            <a:normAutofit/>
          </a:bodyPr>
          <a:lstStyle/>
          <a:p>
            <a:pPr algn="ctr">
              <a:buNone/>
            </a:pPr>
            <a:r>
              <a:rPr lang="es-MX" sz="4000" dirty="0" smtClean="0">
                <a:solidFill>
                  <a:schemeClr val="bg2">
                    <a:lumMod val="25000"/>
                  </a:schemeClr>
                </a:solidFill>
                <a:latin typeface="Berlin Sans FB Demi" pitchFamily="34" charset="0"/>
              </a:rPr>
              <a:t>pues entre las diversas alternativas de financiamiento por créditos, habrá algunos que se adapten mejor a las condiciones locales y a la naturaleza del proyecto.</a:t>
            </a:r>
          </a:p>
          <a:p>
            <a:pPr algn="ctr">
              <a:buNone/>
            </a:pPr>
            <a:endParaRPr lang="es-MX" sz="4000" b="1"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102</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285860"/>
            <a:ext cx="8229600" cy="4525963"/>
          </a:xfrm>
        </p:spPr>
        <p:txBody>
          <a:bodyPr/>
          <a:lstStyle/>
          <a:p>
            <a:pPr lvl="0" algn="ctr">
              <a:buNone/>
            </a:pPr>
            <a:r>
              <a:rPr lang="es-MX" sz="6000" b="1" spc="50" dirty="0" smtClean="0">
                <a:ln w="13500">
                  <a:solidFill>
                    <a:schemeClr val="accent1">
                      <a:shade val="2500"/>
                      <a:alpha val="6500"/>
                    </a:schemeClr>
                  </a:solidFill>
                  <a:prstDash val="solid"/>
                </a:ln>
                <a:solidFill>
                  <a:schemeClr val="bg1">
                    <a:lumMod val="95000"/>
                  </a:schemeClr>
                </a:solidFill>
                <a:effectLst>
                  <a:outerShdw blurRad="50800" dist="38100" algn="l" rotWithShape="0">
                    <a:prstClr val="black">
                      <a:alpha val="40000"/>
                    </a:prstClr>
                  </a:outerShdw>
                  <a:reflection blurRad="6350" stA="60000" endA="900" endPos="58000" dir="5400000" sy="-100000" algn="bl" rotWithShape="0"/>
                </a:effectLst>
              </a:rPr>
              <a:t>b) Ventajas y desventajas del financiamiento con créditos</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103</a:t>
            </a:fld>
            <a:endParaRPr lang="es-MX"/>
          </a:p>
        </p:txBody>
      </p:sp>
    </p:spTree>
  </p:cSld>
  <p:clrMapOvr>
    <a:masterClrMapping/>
  </p:clrMapOvr>
  <p:transition advClick="0" advTm="8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4714908"/>
          </a:xfrm>
        </p:spPr>
        <p:txBody>
          <a:bodyPr>
            <a:normAutofit fontScale="92500"/>
          </a:bodyPr>
          <a:lstStyle/>
          <a:p>
            <a:pPr algn="ctr">
              <a:buNone/>
            </a:pPr>
            <a:r>
              <a:rPr lang="es-MX" sz="4000" dirty="0" smtClean="0">
                <a:latin typeface="Berlin Sans FB Demi" pitchFamily="34" charset="0"/>
              </a:rPr>
              <a:t>Las ventajas son las siguientes:</a:t>
            </a:r>
          </a:p>
          <a:p>
            <a:pPr algn="ctr">
              <a:buNone/>
            </a:pPr>
            <a:endParaRPr lang="es-MX" sz="4000" dirty="0" smtClean="0">
              <a:solidFill>
                <a:schemeClr val="bg1"/>
              </a:solidFill>
              <a:latin typeface="Berlin Sans FB Demi" pitchFamily="34" charset="0"/>
            </a:endParaRPr>
          </a:p>
          <a:p>
            <a:pPr lvl="0" algn="ctr"/>
            <a:r>
              <a:rPr lang="es-MX" sz="4000" dirty="0" smtClean="0">
                <a:solidFill>
                  <a:schemeClr val="bg1"/>
                </a:solidFill>
                <a:latin typeface="Berlin Sans FB Demi" pitchFamily="34" charset="0"/>
              </a:rPr>
              <a:t>Mantenimiento del control de la empresa por parte de uno o mas empresarios del estado. Si por ejemplo, se emiten bonos u obligaciones, el control permanece inalterado. </a:t>
            </a:r>
          </a:p>
          <a:p>
            <a:endParaRPr lang="es-MX" dirty="0"/>
          </a:p>
        </p:txBody>
      </p:sp>
      <p:pic>
        <p:nvPicPr>
          <p:cNvPr id="4" name="3 Imagen" descr="brief_case_money_md_wht.gif"/>
          <p:cNvPicPr>
            <a:picLocks noChangeAspect="1"/>
          </p:cNvPicPr>
          <p:nvPr/>
        </p:nvPicPr>
        <p:blipFill>
          <a:blip r:embed="rId3" cstate="print"/>
          <a:stretch>
            <a:fillRect/>
          </a:stretch>
        </p:blipFill>
        <p:spPr>
          <a:xfrm>
            <a:off x="7105212" y="5648319"/>
            <a:ext cx="2038788" cy="120968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104</a:t>
            </a:fld>
            <a:endParaRPr lang="es-MX"/>
          </a:p>
        </p:txBody>
      </p:sp>
    </p:spTree>
  </p:cSld>
  <p:clrMapOvr>
    <a:masterClrMapping/>
  </p:clrMapOvr>
  <p:transition advClick="0"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28670"/>
            <a:ext cx="9144000" cy="4071966"/>
          </a:xfrm>
        </p:spPr>
        <p:txBody>
          <a:bodyPr>
            <a:normAutofit lnSpcReduction="10000"/>
          </a:bodyPr>
          <a:lstStyle/>
          <a:p>
            <a:pPr algn="ctr">
              <a:buNone/>
            </a:pPr>
            <a:r>
              <a:rPr lang="es-MX" sz="4000" dirty="0" smtClean="0">
                <a:latin typeface="Berlin Sans FB Demi" pitchFamily="34" charset="0"/>
              </a:rPr>
              <a:t>Claro es que esta ventaja puede ser mas aparente que real si los acreedores o los banqueros que han adquirido los bonos exigen participar en la administración de la empresa, exigencia muchas veces acompañada del poder de veto. </a:t>
            </a:r>
          </a:p>
          <a:p>
            <a:endParaRPr lang="es-MX" dirty="0"/>
          </a:p>
        </p:txBody>
      </p:sp>
      <p:pic>
        <p:nvPicPr>
          <p:cNvPr id="4" name="3 Imagen" descr="brief_case_money_md_wht.gif"/>
          <p:cNvPicPr>
            <a:picLocks noChangeAspect="1"/>
          </p:cNvPicPr>
          <p:nvPr/>
        </p:nvPicPr>
        <p:blipFill>
          <a:blip r:embed="rId3" cstate="print"/>
          <a:stretch>
            <a:fillRect/>
          </a:stretch>
        </p:blipFill>
        <p:spPr>
          <a:xfrm>
            <a:off x="7105212" y="5648319"/>
            <a:ext cx="2038788" cy="120968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105</a:t>
            </a:fld>
            <a:endParaRPr lang="es-MX"/>
          </a:p>
        </p:txBody>
      </p:sp>
    </p:spTree>
  </p:cSld>
  <p:clrMapOvr>
    <a:masterClrMapping/>
  </p:clrMapOvr>
  <p:transition advClick="0" advTm="10000">
    <p:split orient="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28736"/>
            <a:ext cx="9144000" cy="4000528"/>
          </a:xfrm>
        </p:spPr>
        <p:txBody>
          <a:bodyPr>
            <a:normAutofit/>
          </a:bodyPr>
          <a:lstStyle/>
          <a:p>
            <a:pPr lvl="0" algn="ctr"/>
            <a:r>
              <a:rPr lang="es-MX" sz="4000" dirty="0" smtClean="0">
                <a:solidFill>
                  <a:schemeClr val="bg1"/>
                </a:solidFill>
                <a:latin typeface="Berlin Sans FB Demi" pitchFamily="34" charset="0"/>
              </a:rPr>
              <a:t>Hay casos en que por razones reglamentarias o legales las instituciones de inversión –bancos o compañías de seguros- no están autorizadas para asociarse con otras empresas, </a:t>
            </a:r>
          </a:p>
          <a:p>
            <a:endParaRPr lang="es-MX" sz="4000" dirty="0"/>
          </a:p>
        </p:txBody>
      </p:sp>
      <p:pic>
        <p:nvPicPr>
          <p:cNvPr id="4" name="3 Imagen" descr="brief_case_money_md_wht.gif"/>
          <p:cNvPicPr>
            <a:picLocks noChangeAspect="1"/>
          </p:cNvPicPr>
          <p:nvPr/>
        </p:nvPicPr>
        <p:blipFill>
          <a:blip r:embed="rId4" cstate="print"/>
          <a:stretch>
            <a:fillRect/>
          </a:stretch>
        </p:blipFill>
        <p:spPr>
          <a:xfrm>
            <a:off x="7105212" y="5648319"/>
            <a:ext cx="2038788" cy="120968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106</a:t>
            </a:fld>
            <a:endParaRPr lang="es-MX"/>
          </a:p>
        </p:txBody>
      </p:sp>
      <p:pic>
        <p:nvPicPr>
          <p:cNvPr id="7" name="esta es mi venezuela.mp3">
            <a:hlinkClick r:id="" action="ppaction://media"/>
          </p:cNvPr>
          <p:cNvPicPr>
            <a:picLocks noRot="1" noChangeAspect="1"/>
          </p:cNvPicPr>
          <p:nvPr>
            <a:audioFile r:link="rId1"/>
          </p:nvPr>
        </p:nvPicPr>
        <p:blipFill>
          <a:blip r:embed="rId5" cstate="print"/>
          <a:stretch>
            <a:fillRect/>
          </a:stretch>
        </p:blipFill>
        <p:spPr>
          <a:xfrm>
            <a:off x="1187624" y="764704"/>
            <a:ext cx="304800" cy="304800"/>
          </a:xfrm>
          <a:prstGeom prst="rect">
            <a:avLst/>
          </a:prstGeom>
        </p:spPr>
      </p:pic>
    </p:spTree>
  </p:cSld>
  <p:clrMapOvr>
    <a:masterClrMapping/>
  </p:clrMapOvr>
  <p:transition advClick="0" advTm="1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9144000" cy="3929090"/>
          </a:xfrm>
        </p:spPr>
        <p:txBody>
          <a:bodyPr>
            <a:normAutofit/>
          </a:bodyPr>
          <a:lstStyle/>
          <a:p>
            <a:pPr lvl="0" algn="ctr">
              <a:buNone/>
            </a:pPr>
            <a:r>
              <a:rPr lang="es-MX" sz="4000" b="1" dirty="0" smtClean="0">
                <a:latin typeface="Berlin Sans FB Demi" pitchFamily="34" charset="0"/>
              </a:rPr>
              <a:t>   </a:t>
            </a:r>
            <a:r>
              <a:rPr lang="es-MX" sz="4000" dirty="0" smtClean="0">
                <a:latin typeface="Berlin Sans FB Demi" pitchFamily="34" charset="0"/>
              </a:rPr>
              <a:t>y solo pueden participaren el financiamiento de ellas en forma de bonos o posiciones acreedoras. La decisión de utilizar créditos implica la posibilidad de obtener acceso a tales recursos financieros. </a:t>
            </a:r>
          </a:p>
          <a:p>
            <a:endParaRPr lang="es-MX" dirty="0"/>
          </a:p>
        </p:txBody>
      </p:sp>
      <p:pic>
        <p:nvPicPr>
          <p:cNvPr id="4" name="3 Imagen" descr="brief_case_money_md_wht.gif"/>
          <p:cNvPicPr>
            <a:picLocks noChangeAspect="1"/>
          </p:cNvPicPr>
          <p:nvPr/>
        </p:nvPicPr>
        <p:blipFill>
          <a:blip r:embed="rId3" cstate="print"/>
          <a:stretch>
            <a:fillRect/>
          </a:stretch>
        </p:blipFill>
        <p:spPr>
          <a:xfrm>
            <a:off x="7105212" y="5648319"/>
            <a:ext cx="2038788" cy="120968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107</a:t>
            </a:fld>
            <a:endParaRPr lang="es-MX"/>
          </a:p>
        </p:txBody>
      </p:sp>
    </p:spTree>
  </p:cSld>
  <p:clrMapOvr>
    <a:masterClrMapping/>
  </p:clrMapOvr>
  <p:transition advClick="0" advTm="10000">
    <p:split orient="vert" dir="in"/>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85860"/>
            <a:ext cx="9144000" cy="3714776"/>
          </a:xfrm>
        </p:spPr>
        <p:txBody>
          <a:bodyPr>
            <a:normAutofit/>
          </a:bodyPr>
          <a:lstStyle/>
          <a:p>
            <a:pPr lvl="0" algn="ctr"/>
            <a:r>
              <a:rPr lang="es-MX" sz="4000" dirty="0" smtClean="0">
                <a:solidFill>
                  <a:schemeClr val="bg1"/>
                </a:solidFill>
                <a:latin typeface="Berlin Sans FB Demi" pitchFamily="34" charset="0"/>
              </a:rPr>
              <a:t>Los bonos suponen una obligación legal </a:t>
            </a:r>
            <a:r>
              <a:rPr lang="es-MX" sz="4000" dirty="0" smtClean="0">
                <a:solidFill>
                  <a:schemeClr val="bg1">
                    <a:lumMod val="95000"/>
                  </a:schemeClr>
                </a:solidFill>
                <a:latin typeface="Berlin Sans FB Demi" pitchFamily="34" charset="0"/>
              </a:rPr>
              <a:t>de pagar intereses periódicamente y amortizar el capital a los plazos de vencimiento preestablecidos. </a:t>
            </a:r>
          </a:p>
          <a:p>
            <a:endParaRPr lang="es-MX" dirty="0"/>
          </a:p>
        </p:txBody>
      </p:sp>
      <p:pic>
        <p:nvPicPr>
          <p:cNvPr id="4" name="3 Imagen" descr="brief_case_money_md_wht.gif"/>
          <p:cNvPicPr>
            <a:picLocks noChangeAspect="1"/>
          </p:cNvPicPr>
          <p:nvPr/>
        </p:nvPicPr>
        <p:blipFill>
          <a:blip r:embed="rId3" cstate="print"/>
          <a:stretch>
            <a:fillRect/>
          </a:stretch>
        </p:blipFill>
        <p:spPr>
          <a:xfrm>
            <a:off x="7105212" y="5648319"/>
            <a:ext cx="2038788" cy="120968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108</a:t>
            </a:fld>
            <a:endParaRPr lang="es-MX"/>
          </a:p>
        </p:txBody>
      </p:sp>
    </p:spTree>
  </p:cSld>
  <p:clrMapOvr>
    <a:masterClrMapping/>
  </p:clrMapOvr>
  <p:transition advClick="0" advTm="10000">
    <p:wheel spokes="8"/>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85860"/>
            <a:ext cx="9144000" cy="3643338"/>
          </a:xfrm>
        </p:spPr>
        <p:txBody>
          <a:bodyPr>
            <a:normAutofit lnSpcReduction="10000"/>
          </a:bodyPr>
          <a:lstStyle/>
          <a:p>
            <a:pPr lvl="0" algn="ctr">
              <a:buNone/>
            </a:pPr>
            <a:r>
              <a:rPr lang="es-MX" sz="4000" dirty="0" smtClean="0">
                <a:latin typeface="Berlin Sans FB Demi" pitchFamily="34" charset="0"/>
              </a:rPr>
              <a:t>   Estas seguridades pueden hacer que los inversionistas adquieran bonos u obligaciones a una menor tasa de interés que la que se estima producirán las acciones de la empresa. </a:t>
            </a:r>
          </a:p>
          <a:p>
            <a:endParaRPr lang="es-MX" dirty="0"/>
          </a:p>
        </p:txBody>
      </p:sp>
      <p:pic>
        <p:nvPicPr>
          <p:cNvPr id="4" name="3 Imagen" descr="brief_case_money_md_wht.gif"/>
          <p:cNvPicPr>
            <a:picLocks noChangeAspect="1"/>
          </p:cNvPicPr>
          <p:nvPr/>
        </p:nvPicPr>
        <p:blipFill>
          <a:blip r:embed="rId3" cstate="print"/>
          <a:stretch>
            <a:fillRect/>
          </a:stretch>
        </p:blipFill>
        <p:spPr>
          <a:xfrm>
            <a:off x="7105212" y="5648319"/>
            <a:ext cx="2038788" cy="120968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109</a:t>
            </a:fld>
            <a:endParaRPr lang="es-MX"/>
          </a:p>
        </p:txBody>
      </p:sp>
    </p:spTree>
  </p:cSld>
  <p:clrMapOvr>
    <a:masterClrMapping/>
  </p:clrMapOvr>
  <p:transition advClick="0" advTm="10000">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4" name="3 Marcador de contenido"/>
          <p:cNvSpPr>
            <a:spLocks noGrp="1"/>
          </p:cNvSpPr>
          <p:nvPr>
            <p:ph idx="1"/>
          </p:nvPr>
        </p:nvSpPr>
        <p:spPr>
          <a:xfrm>
            <a:off x="0" y="571480"/>
            <a:ext cx="9144000" cy="5072098"/>
          </a:xfrm>
        </p:spPr>
        <p:txBody>
          <a:bodyPr>
            <a:noAutofit/>
          </a:bodyPr>
          <a:lstStyle/>
          <a:p>
            <a:pPr algn="ctr">
              <a:buNone/>
            </a:pPr>
            <a:r>
              <a:rPr lang="es-MX" sz="4000" dirty="0" smtClean="0">
                <a:solidFill>
                  <a:srgbClr val="FF0066"/>
                </a:solidFill>
                <a:latin typeface="Berlin Sans FB Demi" pitchFamily="34" charset="0"/>
                <a:cs typeface="Arial" pitchFamily="34" charset="0"/>
              </a:rPr>
              <a:t>pero los conceptos fundamentales relacionados con la organización y financiamiento y los que tienen que ver con la transición de la iniciativa desde su etapa de formulación hasta la de su realización deben analizarse por anticipado.</a:t>
            </a:r>
            <a:endParaRPr lang="es-MX" sz="4000" dirty="0">
              <a:solidFill>
                <a:srgbClr val="FF0066"/>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11</a:t>
            </a:fld>
            <a:endParaRPr lang="es-MX"/>
          </a:p>
        </p:txBody>
      </p:sp>
    </p:spTree>
  </p:cSld>
  <p:clrMapOvr>
    <a:masterClrMapping/>
  </p:clrMapOvr>
  <p:transition advClick="0" advTm="10000">
    <p:wipe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928802"/>
            <a:ext cx="9144000" cy="3214710"/>
          </a:xfrm>
        </p:spPr>
        <p:txBody>
          <a:bodyPr>
            <a:normAutofit/>
          </a:bodyPr>
          <a:lstStyle/>
          <a:p>
            <a:pPr lvl="0" algn="ctr"/>
            <a:r>
              <a:rPr lang="es-MX" sz="4000" dirty="0" smtClean="0">
                <a:solidFill>
                  <a:schemeClr val="bg1">
                    <a:lumMod val="95000"/>
                  </a:schemeClr>
                </a:solidFill>
                <a:latin typeface="Berlin Sans FB Demi" pitchFamily="34" charset="0"/>
              </a:rPr>
              <a:t>Pagar intereses por conceptos de créditos será entonces más barato que pagar dividendos</a:t>
            </a:r>
            <a:r>
              <a:rPr lang="es-MX" sz="2800" dirty="0" smtClean="0">
                <a:latin typeface="Berlin Sans FB Demi" pitchFamily="34" charset="0"/>
              </a:rPr>
              <a:t>[8]</a:t>
            </a:r>
            <a:r>
              <a:rPr lang="es-MX" sz="4000" dirty="0" smtClean="0">
                <a:solidFill>
                  <a:schemeClr val="bg1">
                    <a:lumMod val="95000"/>
                  </a:schemeClr>
                </a:solidFill>
                <a:latin typeface="Berlin Sans FB Demi" pitchFamily="34" charset="0"/>
              </a:rPr>
              <a:t>.  </a:t>
            </a:r>
          </a:p>
          <a:p>
            <a:endParaRPr lang="es-MX" dirty="0"/>
          </a:p>
        </p:txBody>
      </p:sp>
      <p:pic>
        <p:nvPicPr>
          <p:cNvPr id="4" name="3 Imagen" descr="brief_case_money_md_wht.gif"/>
          <p:cNvPicPr>
            <a:picLocks noChangeAspect="1"/>
          </p:cNvPicPr>
          <p:nvPr/>
        </p:nvPicPr>
        <p:blipFill>
          <a:blip r:embed="rId3" cstate="print"/>
          <a:stretch>
            <a:fillRect/>
          </a:stretch>
        </p:blipFill>
        <p:spPr>
          <a:xfrm>
            <a:off x="7105212" y="5648319"/>
            <a:ext cx="2038788" cy="120968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110</a:t>
            </a:fld>
            <a:endParaRPr lang="es-MX"/>
          </a:p>
        </p:txBody>
      </p:sp>
      <p:sp>
        <p:nvSpPr>
          <p:cNvPr id="5" name="4 Marcador de pie de página"/>
          <p:cNvSpPr>
            <a:spLocks noGrp="1"/>
          </p:cNvSpPr>
          <p:nvPr>
            <p:ph type="ftr" sz="quarter" idx="11"/>
          </p:nvPr>
        </p:nvSpPr>
        <p:spPr>
          <a:xfrm>
            <a:off x="0" y="6143644"/>
            <a:ext cx="9144000" cy="577831"/>
          </a:xfrm>
        </p:spPr>
        <p:txBody>
          <a:bodyPr/>
          <a:lstStyle/>
          <a:p>
            <a:r>
              <a:rPr lang="es-MX" dirty="0" smtClean="0"/>
              <a:t>8] Si se trata de una empresa en marcha que tiene disponibilidad de fondos para inversión la solución dependerá también de la cuantía de estos fondos disponibles y del uso alternativo que pudiera querérseles dar.</a:t>
            </a:r>
          </a:p>
          <a:p>
            <a:endParaRPr lang="es-MX" dirty="0"/>
          </a:p>
        </p:txBody>
      </p:sp>
    </p:spTree>
  </p:cSld>
  <p:clrMapOvr>
    <a:masterClrMapping/>
  </p:clrMapOvr>
  <p:transition advClick="0" advTm="10000">
    <p:zo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4" name="3 Imagen" descr="brief_case_money_md_wht.gif"/>
          <p:cNvPicPr>
            <a:picLocks noChangeAspect="1"/>
          </p:cNvPicPr>
          <p:nvPr/>
        </p:nvPicPr>
        <p:blipFill>
          <a:blip r:embed="rId3" cstate="print"/>
          <a:stretch>
            <a:fillRect/>
          </a:stretch>
        </p:blipFill>
        <p:spPr>
          <a:xfrm>
            <a:off x="7105212" y="5648319"/>
            <a:ext cx="2038788" cy="1209681"/>
          </a:xfrm>
          <a:prstGeom prst="rect">
            <a:avLst/>
          </a:prstGeom>
        </p:spPr>
      </p:pic>
      <p:sp>
        <p:nvSpPr>
          <p:cNvPr id="3" name="2 Marcador de contenido"/>
          <p:cNvSpPr>
            <a:spLocks noGrp="1"/>
          </p:cNvSpPr>
          <p:nvPr>
            <p:ph idx="1"/>
          </p:nvPr>
        </p:nvSpPr>
        <p:spPr>
          <a:xfrm>
            <a:off x="0" y="785794"/>
            <a:ext cx="9144000" cy="4857760"/>
          </a:xfrm>
        </p:spPr>
        <p:txBody>
          <a:bodyPr>
            <a:noAutofit/>
          </a:bodyPr>
          <a:lstStyle/>
          <a:p>
            <a:pPr lvl="0" algn="ctr"/>
            <a:r>
              <a:rPr lang="es-MX" sz="4000" dirty="0" smtClean="0">
                <a:latin typeface="Berlin Sans FB Demi" pitchFamily="34" charset="0"/>
              </a:rPr>
              <a:t>En muchos casos el financiamiento con créditos se traduce en importantes ventajas tributarias. Los intereses que se pagan pueden deducirse de la renta imponible, en tanto que los dividendos pagados no se pueden deducir.</a:t>
            </a:r>
          </a:p>
          <a:p>
            <a:endParaRPr lang="es-MX" sz="2800"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111</a:t>
            </a:fld>
            <a:endParaRPr lang="es-MX"/>
          </a:p>
        </p:txBody>
      </p:sp>
    </p:spTree>
  </p:cSld>
  <p:clrMapOvr>
    <a:masterClrMapping/>
  </p:clrMapOvr>
  <p:transition advClick="0" advTm="10000">
    <p:wheel spokes="8"/>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4" name="3 Imagen" descr="brief_case_money_md_wht.gif"/>
          <p:cNvPicPr>
            <a:picLocks noChangeAspect="1"/>
          </p:cNvPicPr>
          <p:nvPr/>
        </p:nvPicPr>
        <p:blipFill>
          <a:blip r:embed="rId3" cstate="print"/>
          <a:stretch>
            <a:fillRect/>
          </a:stretch>
        </p:blipFill>
        <p:spPr>
          <a:xfrm>
            <a:off x="7105212" y="5648319"/>
            <a:ext cx="2038788" cy="1209681"/>
          </a:xfrm>
          <a:prstGeom prst="rect">
            <a:avLst/>
          </a:prstGeom>
        </p:spPr>
      </p:pic>
      <p:sp>
        <p:nvSpPr>
          <p:cNvPr id="3" name="2 Marcador de contenido"/>
          <p:cNvSpPr>
            <a:spLocks noGrp="1"/>
          </p:cNvSpPr>
          <p:nvPr>
            <p:ph idx="1"/>
          </p:nvPr>
        </p:nvSpPr>
        <p:spPr>
          <a:xfrm>
            <a:off x="0" y="1428736"/>
            <a:ext cx="9144000" cy="4286256"/>
          </a:xfrm>
        </p:spPr>
        <p:txBody>
          <a:bodyPr>
            <a:noAutofit/>
          </a:bodyPr>
          <a:lstStyle/>
          <a:p>
            <a:pPr lvl="0" algn="ctr">
              <a:buNone/>
            </a:pPr>
            <a:r>
              <a:rPr lang="es-MX" sz="4000" b="1" dirty="0" smtClean="0">
                <a:solidFill>
                  <a:schemeClr val="bg1">
                    <a:lumMod val="95000"/>
                  </a:schemeClr>
                </a:solidFill>
                <a:latin typeface="Berlin Sans FB Demi" pitchFamily="34" charset="0"/>
              </a:rPr>
              <a:t>  </a:t>
            </a:r>
            <a:r>
              <a:rPr lang="es-MX" sz="4000" dirty="0" smtClean="0">
                <a:solidFill>
                  <a:schemeClr val="bg1">
                    <a:lumMod val="95000"/>
                  </a:schemeClr>
                </a:solidFill>
                <a:latin typeface="Berlin Sans FB Demi" pitchFamily="34" charset="0"/>
              </a:rPr>
              <a:t>Si una sociedad anónima es de acciones preferentes que devengan un dividendo fijo, sus dividendos forman parte de las utilidades de la empresa y están sujetos, por consiguiente al pago del impuesto sobre la renta</a:t>
            </a:r>
          </a:p>
          <a:p>
            <a:endParaRPr lang="es-MX" sz="2800"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112</a:t>
            </a:fld>
            <a:endParaRPr lang="es-MX" dirty="0"/>
          </a:p>
        </p:txBody>
      </p:sp>
    </p:spTree>
  </p:cSld>
  <p:clrMapOvr>
    <a:masterClrMapping/>
  </p:clrMapOvr>
  <p:transition advClick="0" advTm="10000">
    <p:zoom dir="in"/>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4" name="3 Imagen" descr="brief_case_money_md_wht.gif"/>
          <p:cNvPicPr>
            <a:picLocks noChangeAspect="1"/>
          </p:cNvPicPr>
          <p:nvPr/>
        </p:nvPicPr>
        <p:blipFill>
          <a:blip r:embed="rId3" cstate="print"/>
          <a:stretch>
            <a:fillRect/>
          </a:stretch>
        </p:blipFill>
        <p:spPr>
          <a:xfrm>
            <a:off x="7105212" y="5648319"/>
            <a:ext cx="2038788" cy="1209681"/>
          </a:xfrm>
          <a:prstGeom prst="rect">
            <a:avLst/>
          </a:prstGeom>
        </p:spPr>
      </p:pic>
      <p:sp>
        <p:nvSpPr>
          <p:cNvPr id="3" name="2 Marcador de contenido"/>
          <p:cNvSpPr>
            <a:spLocks noGrp="1"/>
          </p:cNvSpPr>
          <p:nvPr>
            <p:ph idx="1"/>
          </p:nvPr>
        </p:nvSpPr>
        <p:spPr>
          <a:xfrm>
            <a:off x="0" y="428604"/>
            <a:ext cx="9144000" cy="5357826"/>
          </a:xfrm>
        </p:spPr>
        <p:txBody>
          <a:bodyPr>
            <a:noAutofit/>
          </a:bodyPr>
          <a:lstStyle/>
          <a:p>
            <a:pPr lvl="0" algn="ctr">
              <a:buNone/>
            </a:pPr>
            <a:r>
              <a:rPr lang="es-MX" sz="4000" b="1" dirty="0" smtClean="0">
                <a:latin typeface="Berlin Sans FB Demi" pitchFamily="34" charset="0"/>
              </a:rPr>
              <a:t>   </a:t>
            </a:r>
            <a:r>
              <a:rPr lang="es-MX" sz="4000" dirty="0" smtClean="0">
                <a:latin typeface="Berlin Sans FB Demi" pitchFamily="34" charset="0"/>
              </a:rPr>
              <a:t>En cambio, si en vez de acciones preferentes se colocan bonos u obligaciones a la misma tasa de interés, los intereses pagados se pueden deducir de la renta imponible y, por lo tanto serán mayores las utilidades de la empresa después del pago de impuestos.</a:t>
            </a:r>
          </a:p>
          <a:p>
            <a:endParaRPr lang="es-MX" sz="2800"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113</a:t>
            </a:fld>
            <a:endParaRPr lang="es-MX"/>
          </a:p>
        </p:txBody>
      </p:sp>
    </p:spTree>
  </p:cSld>
  <p:clrMapOvr>
    <a:masterClrMapping/>
  </p:clrMapOvr>
  <p:transition advClick="0" advTm="10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xit" presetSubtype="0" fill="hold" nodeType="clickEffect">
                                  <p:stCondLst>
                                    <p:cond delay="0"/>
                                  </p:stCondLst>
                                  <p:childTnLst>
                                    <p:anim calcmode="discrete" valueType="str">
                                      <p:cBhvr>
                                        <p:cTn id="6" dur="1000"/>
                                        <p:tgtEl>
                                          <p:spTgt spid="4"/>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pic>
        <p:nvPicPr>
          <p:cNvPr id="4" name="3 Imagen" descr="reloj1.gif"/>
          <p:cNvPicPr>
            <a:picLocks noChangeAspect="1"/>
          </p:cNvPicPr>
          <p:nvPr/>
        </p:nvPicPr>
        <p:blipFill>
          <a:blip r:embed="rId3" cstate="print"/>
          <a:stretch>
            <a:fillRect/>
          </a:stretch>
        </p:blipFill>
        <p:spPr>
          <a:xfrm>
            <a:off x="357158" y="4143380"/>
            <a:ext cx="2750358" cy="2357450"/>
          </a:xfrm>
          <a:prstGeom prst="rect">
            <a:avLst/>
          </a:prstGeom>
        </p:spPr>
      </p:pic>
      <p:sp>
        <p:nvSpPr>
          <p:cNvPr id="3" name="2 Marcador de contenido"/>
          <p:cNvSpPr>
            <a:spLocks noGrp="1"/>
          </p:cNvSpPr>
          <p:nvPr>
            <p:ph idx="1"/>
          </p:nvPr>
        </p:nvSpPr>
        <p:spPr>
          <a:xfrm>
            <a:off x="0" y="285728"/>
            <a:ext cx="9144000" cy="6143644"/>
          </a:xfrm>
        </p:spPr>
        <p:txBody>
          <a:bodyPr>
            <a:noAutofit/>
          </a:bodyPr>
          <a:lstStyle/>
          <a:p>
            <a:pPr algn="ctr">
              <a:buNone/>
            </a:pPr>
            <a:r>
              <a:rPr lang="es-MX" sz="4000" dirty="0" smtClean="0">
                <a:solidFill>
                  <a:schemeClr val="accent2">
                    <a:lumMod val="75000"/>
                  </a:schemeClr>
                </a:solidFill>
                <a:latin typeface="Berlin Sans FB Demi" pitchFamily="34" charset="0"/>
              </a:rPr>
              <a:t>Las principales desventajas del financiamiento con crédito son:</a:t>
            </a:r>
          </a:p>
          <a:p>
            <a:pPr algn="ctr">
              <a:buNone/>
            </a:pPr>
            <a:endParaRPr lang="es-MX" sz="4000" dirty="0" smtClean="0">
              <a:solidFill>
                <a:srgbClr val="C00000"/>
              </a:solidFill>
              <a:latin typeface="Berlin Sans FB Demi" pitchFamily="34" charset="0"/>
            </a:endParaRPr>
          </a:p>
          <a:p>
            <a:pPr algn="ctr"/>
            <a:r>
              <a:rPr lang="es-MX" sz="4000" dirty="0" smtClean="0">
                <a:solidFill>
                  <a:schemeClr val="accent5">
                    <a:lumMod val="75000"/>
                  </a:schemeClr>
                </a:solidFill>
                <a:latin typeface="Berlin Sans FB Demi" pitchFamily="34" charset="0"/>
              </a:rPr>
              <a:t>Muchas empresas prefieren conservar intacto su poder de endeudamiento como recurso de emergencia para los periodos difíciles. Si la capacidad crediticia esta saturada, será mas difícil salvar estos periodos. </a:t>
            </a:r>
          </a:p>
          <a:p>
            <a:endParaRPr lang="es-MX" sz="2800"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114</a:t>
            </a:fld>
            <a:endParaRPr lang="es-MX"/>
          </a:p>
        </p:txBody>
      </p:sp>
    </p:spTree>
  </p:cSld>
  <p:clrMapOvr>
    <a:masterClrMapping/>
  </p:clrMapOvr>
  <p:transition advClick="0" advTm="10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pic>
        <p:nvPicPr>
          <p:cNvPr id="4" name="3 Imagen" descr="reloj1.gif"/>
          <p:cNvPicPr>
            <a:picLocks noChangeAspect="1"/>
          </p:cNvPicPr>
          <p:nvPr/>
        </p:nvPicPr>
        <p:blipFill>
          <a:blip r:embed="rId3" cstate="print"/>
          <a:stretch>
            <a:fillRect/>
          </a:stretch>
        </p:blipFill>
        <p:spPr>
          <a:xfrm>
            <a:off x="357158" y="4143380"/>
            <a:ext cx="2750358" cy="2357450"/>
          </a:xfrm>
          <a:prstGeom prst="rect">
            <a:avLst/>
          </a:prstGeom>
        </p:spPr>
      </p:pic>
      <p:sp>
        <p:nvSpPr>
          <p:cNvPr id="3" name="2 Marcador de contenido"/>
          <p:cNvSpPr>
            <a:spLocks noGrp="1"/>
          </p:cNvSpPr>
          <p:nvPr>
            <p:ph idx="1"/>
          </p:nvPr>
        </p:nvSpPr>
        <p:spPr>
          <a:xfrm>
            <a:off x="0" y="285728"/>
            <a:ext cx="9144000" cy="5857916"/>
          </a:xfrm>
        </p:spPr>
        <p:txBody>
          <a:bodyPr>
            <a:noAutofit/>
          </a:bodyPr>
          <a:lstStyle/>
          <a:p>
            <a:pPr algn="ctr"/>
            <a:r>
              <a:rPr lang="es-MX" sz="4000" dirty="0" smtClean="0">
                <a:solidFill>
                  <a:schemeClr val="accent2">
                    <a:lumMod val="75000"/>
                  </a:schemeClr>
                </a:solidFill>
                <a:latin typeface="Berlin Sans FB Demi" pitchFamily="34" charset="0"/>
              </a:rPr>
              <a:t>El interés es una carga fija que hay que pagar aunque las utilidades declinen. Si una empresa pasa por un periodo de déficit en su actividad, este déficit se agravara con la obligación de pagar intereses.</a:t>
            </a:r>
            <a:endParaRPr lang="es-MX" sz="4000" dirty="0">
              <a:solidFill>
                <a:schemeClr val="accent2">
                  <a:lumMod val="75000"/>
                </a:schemeClr>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115</a:t>
            </a:fld>
            <a:endParaRPr lang="es-MX"/>
          </a:p>
        </p:txBody>
      </p:sp>
    </p:spTree>
  </p:cSld>
  <p:clrMapOvr>
    <a:masterClrMapping/>
  </p:clrMapOvr>
  <p:transition advClick="0" advTm="10000">
    <p:dissolv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pic>
        <p:nvPicPr>
          <p:cNvPr id="4" name="3 Imagen" descr="reloj1.gif"/>
          <p:cNvPicPr>
            <a:picLocks noChangeAspect="1"/>
          </p:cNvPicPr>
          <p:nvPr/>
        </p:nvPicPr>
        <p:blipFill>
          <a:blip r:embed="rId3" cstate="print"/>
          <a:stretch>
            <a:fillRect/>
          </a:stretch>
        </p:blipFill>
        <p:spPr>
          <a:xfrm>
            <a:off x="357158" y="4143380"/>
            <a:ext cx="2750358" cy="2357450"/>
          </a:xfrm>
          <a:prstGeom prst="rect">
            <a:avLst/>
          </a:prstGeom>
        </p:spPr>
      </p:pic>
      <p:sp>
        <p:nvSpPr>
          <p:cNvPr id="3" name="2 Marcador de contenido"/>
          <p:cNvSpPr>
            <a:spLocks noGrp="1"/>
          </p:cNvSpPr>
          <p:nvPr>
            <p:ph idx="1"/>
          </p:nvPr>
        </p:nvSpPr>
        <p:spPr>
          <a:xfrm>
            <a:off x="0" y="285728"/>
            <a:ext cx="9144000" cy="6143644"/>
          </a:xfrm>
        </p:spPr>
        <p:txBody>
          <a:bodyPr>
            <a:noAutofit/>
          </a:bodyPr>
          <a:lstStyle/>
          <a:p>
            <a:pPr lvl="0" algn="ctr">
              <a:buNone/>
            </a:pPr>
            <a:r>
              <a:rPr lang="es-MX" sz="4000" dirty="0" smtClean="0">
                <a:solidFill>
                  <a:schemeClr val="accent5">
                    <a:lumMod val="75000"/>
                  </a:schemeClr>
                </a:solidFill>
                <a:latin typeface="Berlin Sans FB Demi" pitchFamily="34" charset="0"/>
              </a:rPr>
              <a:t>   Si en vez de bonos se hubieran colocado acciones, no se pagarían dividendos y no se aumentaría el déficit. El servicio de cargas financieras, intereses, y amortizaciones a fecha fija pueden debilitar considerablemente la posición financiera de la empresa. </a:t>
            </a:r>
          </a:p>
          <a:p>
            <a:endParaRPr lang="es-MX" sz="2800"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116</a:t>
            </a:fld>
            <a:endParaRPr lang="es-MX"/>
          </a:p>
        </p:txBody>
      </p:sp>
    </p:spTree>
  </p:cSld>
  <p:clrMapOvr>
    <a:masterClrMapping/>
  </p:clrMapOvr>
  <p:transition advClick="0" advTm="10000">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pic>
        <p:nvPicPr>
          <p:cNvPr id="4" name="3 Imagen" descr="reloj1.gif"/>
          <p:cNvPicPr>
            <a:picLocks noChangeAspect="1"/>
          </p:cNvPicPr>
          <p:nvPr/>
        </p:nvPicPr>
        <p:blipFill>
          <a:blip r:embed="rId3" cstate="print"/>
          <a:stretch>
            <a:fillRect/>
          </a:stretch>
        </p:blipFill>
        <p:spPr>
          <a:xfrm>
            <a:off x="357158" y="4143380"/>
            <a:ext cx="2750358" cy="2357450"/>
          </a:xfrm>
          <a:prstGeom prst="rect">
            <a:avLst/>
          </a:prstGeom>
        </p:spPr>
      </p:pic>
      <p:sp>
        <p:nvSpPr>
          <p:cNvPr id="3" name="2 Marcador de contenido"/>
          <p:cNvSpPr>
            <a:spLocks noGrp="1"/>
          </p:cNvSpPr>
          <p:nvPr>
            <p:ph idx="1"/>
          </p:nvPr>
        </p:nvSpPr>
        <p:spPr>
          <a:xfrm>
            <a:off x="0" y="285728"/>
            <a:ext cx="9144000" cy="6143644"/>
          </a:xfrm>
        </p:spPr>
        <p:txBody>
          <a:bodyPr>
            <a:noAutofit/>
          </a:bodyPr>
          <a:lstStyle/>
          <a:p>
            <a:pPr algn="ctr"/>
            <a:r>
              <a:rPr lang="es-MX" sz="4000" dirty="0" smtClean="0">
                <a:solidFill>
                  <a:schemeClr val="accent2">
                    <a:lumMod val="75000"/>
                  </a:schemeClr>
                </a:solidFill>
                <a:latin typeface="Berlin Sans FB Demi" pitchFamily="34" charset="0"/>
              </a:rPr>
              <a:t>Una manera de apreciar el grado de endeudamiento en que puede incurrirse es estudiar la relación  entre las utilidades anuales estimadas en el proyecto y las cargas financieras anuales que implicarían los créditos.</a:t>
            </a:r>
            <a:endParaRPr lang="es-MX" sz="4000" dirty="0">
              <a:solidFill>
                <a:schemeClr val="accent2">
                  <a:lumMod val="75000"/>
                </a:schemeClr>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117</a:t>
            </a:fld>
            <a:endParaRPr lang="es-MX"/>
          </a:p>
        </p:txBody>
      </p:sp>
    </p:spTree>
  </p:cSld>
  <p:clrMapOvr>
    <a:masterClrMapping/>
  </p:clrMapOvr>
  <p:transition advClick="0" advTm="10000">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pic>
        <p:nvPicPr>
          <p:cNvPr id="4" name="3 Imagen" descr="reloj1.gif"/>
          <p:cNvPicPr>
            <a:picLocks noChangeAspect="1"/>
          </p:cNvPicPr>
          <p:nvPr/>
        </p:nvPicPr>
        <p:blipFill>
          <a:blip r:embed="rId3" cstate="print"/>
          <a:stretch>
            <a:fillRect/>
          </a:stretch>
        </p:blipFill>
        <p:spPr>
          <a:xfrm>
            <a:off x="357158" y="4143380"/>
            <a:ext cx="2750358" cy="2357450"/>
          </a:xfrm>
          <a:prstGeom prst="rect">
            <a:avLst/>
          </a:prstGeom>
        </p:spPr>
      </p:pic>
      <p:sp>
        <p:nvSpPr>
          <p:cNvPr id="3" name="2 Marcador de contenido"/>
          <p:cNvSpPr>
            <a:spLocks noGrp="1"/>
          </p:cNvSpPr>
          <p:nvPr>
            <p:ph idx="1"/>
          </p:nvPr>
        </p:nvSpPr>
        <p:spPr>
          <a:xfrm>
            <a:off x="0" y="285728"/>
            <a:ext cx="9144000" cy="6143644"/>
          </a:xfrm>
        </p:spPr>
        <p:txBody>
          <a:bodyPr>
            <a:noAutofit/>
          </a:bodyPr>
          <a:lstStyle/>
          <a:p>
            <a:pPr algn="ctr">
              <a:buNone/>
            </a:pPr>
            <a:r>
              <a:rPr lang="es-MX" sz="4000" b="1" dirty="0" smtClean="0">
                <a:solidFill>
                  <a:schemeClr val="accent5">
                    <a:lumMod val="75000"/>
                  </a:schemeClr>
                </a:solidFill>
                <a:latin typeface="Berlin Sans FB Demi" pitchFamily="34" charset="0"/>
              </a:rPr>
              <a:t>   </a:t>
            </a:r>
            <a:r>
              <a:rPr lang="es-MX" sz="4000" dirty="0" smtClean="0">
                <a:solidFill>
                  <a:schemeClr val="accent5">
                    <a:lumMod val="75000"/>
                  </a:schemeClr>
                </a:solidFill>
                <a:latin typeface="Berlin Sans FB Demi" pitchFamily="34" charset="0"/>
              </a:rPr>
              <a:t>Mientras mayor sea la relación de utilidades a cargas finas, mayor será la seguridad de pago. Por otra parte, si la rentabilidad estimada para el proyecto es más alta que la tasa de interés que hay que pagar por las deudas contraídas,</a:t>
            </a:r>
            <a:endParaRPr lang="es-MX" sz="4000" dirty="0">
              <a:solidFill>
                <a:schemeClr val="accent5">
                  <a:lumMod val="75000"/>
                </a:schemeClr>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118</a:t>
            </a:fld>
            <a:endParaRPr lang="es-MX"/>
          </a:p>
        </p:txBody>
      </p:sp>
    </p:spTree>
  </p:cSld>
  <p:clrMapOvr>
    <a:masterClrMapping/>
  </p:clrMapOvr>
  <p:transition advClick="0" advTm="10000">
    <p:wip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pic>
        <p:nvPicPr>
          <p:cNvPr id="4" name="3 Imagen" descr="reloj1.gif"/>
          <p:cNvPicPr>
            <a:picLocks noChangeAspect="1"/>
          </p:cNvPicPr>
          <p:nvPr/>
        </p:nvPicPr>
        <p:blipFill>
          <a:blip r:embed="rId3" cstate="print"/>
          <a:stretch>
            <a:fillRect/>
          </a:stretch>
        </p:blipFill>
        <p:spPr>
          <a:xfrm>
            <a:off x="357158" y="4143380"/>
            <a:ext cx="2750358" cy="2357450"/>
          </a:xfrm>
          <a:prstGeom prst="rect">
            <a:avLst/>
          </a:prstGeom>
        </p:spPr>
      </p:pic>
      <p:sp>
        <p:nvSpPr>
          <p:cNvPr id="3" name="2 Marcador de contenido"/>
          <p:cNvSpPr>
            <a:spLocks noGrp="1"/>
          </p:cNvSpPr>
          <p:nvPr>
            <p:ph idx="1"/>
          </p:nvPr>
        </p:nvSpPr>
        <p:spPr>
          <a:xfrm>
            <a:off x="0" y="1214422"/>
            <a:ext cx="9144000" cy="4071966"/>
          </a:xfrm>
        </p:spPr>
        <p:txBody>
          <a:bodyPr>
            <a:noAutofit/>
          </a:bodyPr>
          <a:lstStyle/>
          <a:p>
            <a:pPr algn="ctr">
              <a:buNone/>
            </a:pPr>
            <a:r>
              <a:rPr lang="es-MX" sz="4000" dirty="0" smtClean="0">
                <a:solidFill>
                  <a:schemeClr val="accent2">
                    <a:lumMod val="75000"/>
                  </a:schemeClr>
                </a:solidFill>
                <a:latin typeface="Berlin Sans FB Demi" pitchFamily="34" charset="0"/>
              </a:rPr>
              <a:t>   el financiamiento con créditos será en general conveniente, y tanto mas cuanto mayor sea la diferencia. </a:t>
            </a:r>
            <a:endParaRPr lang="es-MX" sz="4000"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119</a:t>
            </a:fld>
            <a:endParaRPr lang="es-MX"/>
          </a:p>
        </p:txBody>
      </p:sp>
    </p:spTree>
  </p:cSld>
  <p:clrMapOvr>
    <a:masterClrMapping/>
  </p:clrMapOvr>
  <p:transition advClick="0" advTm="10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3" name="2 Marcador de contenido"/>
          <p:cNvSpPr>
            <a:spLocks noGrp="1"/>
          </p:cNvSpPr>
          <p:nvPr>
            <p:ph idx="1"/>
          </p:nvPr>
        </p:nvSpPr>
        <p:spPr>
          <a:xfrm>
            <a:off x="0" y="714356"/>
            <a:ext cx="9144000" cy="4929222"/>
          </a:xfrm>
        </p:spPr>
        <p:txBody>
          <a:bodyPr>
            <a:normAutofit/>
          </a:bodyPr>
          <a:lstStyle/>
          <a:p>
            <a:pPr algn="ctr">
              <a:buNone/>
            </a:pPr>
            <a:r>
              <a:rPr lang="es-MX" sz="4000" b="1" dirty="0" smtClean="0">
                <a:solidFill>
                  <a:srgbClr val="FFFF00"/>
                </a:solidFill>
                <a:latin typeface="Berlin Sans FB Demi" pitchFamily="34" charset="0"/>
                <a:cs typeface="Arial" pitchFamily="34" charset="0"/>
              </a:rPr>
              <a:t> </a:t>
            </a:r>
            <a:r>
              <a:rPr lang="es-MX" sz="4000" dirty="0" smtClean="0">
                <a:solidFill>
                  <a:srgbClr val="FFFF00"/>
                </a:solidFill>
                <a:latin typeface="Berlin Sans FB Demi" pitchFamily="34" charset="0"/>
                <a:cs typeface="Arial" pitchFamily="34" charset="0"/>
              </a:rPr>
              <a:t>Se contribuirá a eliminar futuros entorpecimientos en la medida en que el proyecto prevea y ofrezca soluciones a los problemas inherentes a este periodo de transición</a:t>
            </a:r>
          </a:p>
          <a:p>
            <a:pPr>
              <a:buNone/>
            </a:pPr>
            <a:r>
              <a:rPr lang="es-MX" sz="2600" b="1" dirty="0">
                <a:solidFill>
                  <a:srgbClr val="FFFF00"/>
                </a:solidFill>
                <a:latin typeface="Arial" pitchFamily="34" charset="0"/>
                <a:cs typeface="Arial" pitchFamily="34" charset="0"/>
              </a:rPr>
              <a:t> </a:t>
            </a:r>
            <a:endParaRPr lang="es-MX" dirty="0"/>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12</a:t>
            </a:fld>
            <a:endParaRPr lang="es-MX"/>
          </a:p>
        </p:txBody>
      </p:sp>
    </p:spTree>
  </p:cSld>
  <p:clrMapOvr>
    <a:masterClrMapping/>
  </p:clrMapOvr>
  <p:transition advClick="0" advTm="10000">
    <p:wipe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000240"/>
            <a:ext cx="8001056" cy="1928825"/>
          </a:xfrm>
        </p:spPr>
        <p:txBody>
          <a:bodyPr/>
          <a:lstStyle/>
          <a:p>
            <a:pPr lvl="0" algn="ctr">
              <a:buNone/>
            </a:pPr>
            <a:r>
              <a:rPr lang="es-MX" sz="5400" b="1" spc="50" dirty="0" smtClean="0">
                <a:ln w="13500">
                  <a:solidFill>
                    <a:schemeClr val="accent1">
                      <a:shade val="2500"/>
                      <a:alpha val="6500"/>
                    </a:schemeClr>
                  </a:solidFill>
                  <a:prstDash val="solid"/>
                </a:ln>
                <a:solidFill>
                  <a:schemeClr val="accent3">
                    <a:lumMod val="20000"/>
                    <a:lumOff val="80000"/>
                  </a:schemeClr>
                </a:solidFill>
                <a:effectLst>
                  <a:outerShdw blurRad="50800" dist="38100" algn="l" rotWithShape="0">
                    <a:prstClr val="black">
                      <a:alpha val="40000"/>
                    </a:prstClr>
                  </a:outerShdw>
                  <a:reflection blurRad="6350" stA="60000" endA="900" endPos="58000" dir="5400000" sy="-100000" algn="bl" rotWithShape="0"/>
                </a:effectLst>
              </a:rPr>
              <a:t>c) Solvencia de la empresa</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120</a:t>
            </a:fld>
            <a:endParaRPr lang="es-MX"/>
          </a:p>
        </p:txBody>
      </p:sp>
    </p:spTree>
  </p:cSld>
  <p:clrMapOvr>
    <a:masterClrMapping/>
  </p:clrMapOvr>
  <p:transition advClick="0"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money.gif"/>
          <p:cNvPicPr>
            <a:picLocks noChangeAspect="1"/>
          </p:cNvPicPr>
          <p:nvPr/>
        </p:nvPicPr>
        <p:blipFill>
          <a:blip r:embed="rId3" cstate="print"/>
          <a:stretch>
            <a:fillRect/>
          </a:stretch>
        </p:blipFill>
        <p:spPr>
          <a:xfrm>
            <a:off x="6500826" y="3786190"/>
            <a:ext cx="2286016" cy="2286016"/>
          </a:xfrm>
          <a:prstGeom prst="rect">
            <a:avLst/>
          </a:prstGeom>
        </p:spPr>
      </p:pic>
      <p:sp>
        <p:nvSpPr>
          <p:cNvPr id="3" name="2 Marcador de contenido"/>
          <p:cNvSpPr>
            <a:spLocks noGrp="1"/>
          </p:cNvSpPr>
          <p:nvPr>
            <p:ph idx="1"/>
          </p:nvPr>
        </p:nvSpPr>
        <p:spPr>
          <a:xfrm>
            <a:off x="357158" y="357166"/>
            <a:ext cx="8501122" cy="6143668"/>
          </a:xfrm>
        </p:spPr>
        <p:txBody>
          <a:bodyPr/>
          <a:lstStyle/>
          <a:p>
            <a:pPr algn="ctr">
              <a:buNone/>
            </a:pPr>
            <a:r>
              <a:rPr lang="es-MX" sz="4000" dirty="0" smtClean="0">
                <a:solidFill>
                  <a:schemeClr val="tx2">
                    <a:lumMod val="60000"/>
                    <a:lumOff val="40000"/>
                  </a:schemeClr>
                </a:solidFill>
                <a:latin typeface="Berlin Sans FB Demi" pitchFamily="34" charset="0"/>
              </a:rPr>
              <a:t>Cuando los proyectos son llevados adelante por empresas ya existentes, las posibilidades de obtención de créditos dependerán mucho de la historia y los antecedentes de la empresa y de su actual situación financiera.</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121</a:t>
            </a:fld>
            <a:endParaRPr lang="es-MX"/>
          </a:p>
        </p:txBody>
      </p:sp>
    </p:spTree>
  </p:cSld>
  <p:clrMapOvr>
    <a:masterClrMapping/>
  </p:clrMapOvr>
  <p:transition advClick="0" advTm="1000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money.gif"/>
          <p:cNvPicPr>
            <a:picLocks noChangeAspect="1"/>
          </p:cNvPicPr>
          <p:nvPr/>
        </p:nvPicPr>
        <p:blipFill>
          <a:blip r:embed="rId4" cstate="print"/>
          <a:stretch>
            <a:fillRect/>
          </a:stretch>
        </p:blipFill>
        <p:spPr>
          <a:xfrm>
            <a:off x="6500826" y="3786190"/>
            <a:ext cx="2286016" cy="2286016"/>
          </a:xfrm>
          <a:prstGeom prst="rect">
            <a:avLst/>
          </a:prstGeom>
        </p:spPr>
      </p:pic>
      <p:sp>
        <p:nvSpPr>
          <p:cNvPr id="3" name="2 Marcador de contenido"/>
          <p:cNvSpPr>
            <a:spLocks noGrp="1"/>
          </p:cNvSpPr>
          <p:nvPr>
            <p:ph idx="1"/>
          </p:nvPr>
        </p:nvSpPr>
        <p:spPr>
          <a:xfrm>
            <a:off x="285720" y="1071546"/>
            <a:ext cx="8501122" cy="3571900"/>
          </a:xfrm>
        </p:spPr>
        <p:txBody>
          <a:bodyPr/>
          <a:lstStyle/>
          <a:p>
            <a:pPr algn="ctr">
              <a:buNone/>
            </a:pPr>
            <a:r>
              <a:rPr lang="es-MX" sz="4000" dirty="0" smtClean="0">
                <a:solidFill>
                  <a:srgbClr val="92D050"/>
                </a:solidFill>
                <a:latin typeface="Berlin Sans FB Demi" pitchFamily="34" charset="0"/>
              </a:rPr>
              <a:t>Por ello convendrá incluir en el proyecto las informaciones pertinentes. </a:t>
            </a:r>
          </a:p>
          <a:p>
            <a:endParaRPr lang="es-MX" dirty="0">
              <a:solidFill>
                <a:srgbClr val="92D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122</a:t>
            </a:fld>
            <a:endParaRPr lang="es-MX"/>
          </a:p>
        </p:txBody>
      </p:sp>
      <p:pic>
        <p:nvPicPr>
          <p:cNvPr id="7" name="mariachi vargas de tecalitlan - el huapango de moncayo(2).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1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1"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money.gif"/>
          <p:cNvPicPr>
            <a:picLocks noChangeAspect="1"/>
          </p:cNvPicPr>
          <p:nvPr/>
        </p:nvPicPr>
        <p:blipFill>
          <a:blip r:embed="rId3" cstate="print"/>
          <a:stretch>
            <a:fillRect/>
          </a:stretch>
        </p:blipFill>
        <p:spPr>
          <a:xfrm>
            <a:off x="6500826" y="3786190"/>
            <a:ext cx="2286016" cy="2286016"/>
          </a:xfrm>
          <a:prstGeom prst="rect">
            <a:avLst/>
          </a:prstGeom>
        </p:spPr>
      </p:pic>
      <p:sp>
        <p:nvSpPr>
          <p:cNvPr id="3" name="2 Marcador de contenido"/>
          <p:cNvSpPr>
            <a:spLocks noGrp="1"/>
          </p:cNvSpPr>
          <p:nvPr>
            <p:ph idx="1"/>
          </p:nvPr>
        </p:nvSpPr>
        <p:spPr>
          <a:xfrm>
            <a:off x="357158" y="357166"/>
            <a:ext cx="8501122" cy="6143668"/>
          </a:xfrm>
        </p:spPr>
        <p:txBody>
          <a:bodyPr/>
          <a:lstStyle/>
          <a:p>
            <a:pPr algn="ctr">
              <a:buNone/>
            </a:pPr>
            <a:r>
              <a:rPr lang="es-MX" sz="4000" dirty="0" smtClean="0">
                <a:solidFill>
                  <a:schemeClr val="tx2">
                    <a:lumMod val="60000"/>
                    <a:lumOff val="40000"/>
                  </a:schemeClr>
                </a:solidFill>
                <a:latin typeface="Berlin Sans FB Demi" pitchFamily="34" charset="0"/>
              </a:rPr>
              <a:t>Los resultados financieros del pasado puedes apreciarse a través de informaciones de este tipo: Balances generales de comprobación y saldos; balance de ganancias y pérdidas;</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123</a:t>
            </a:fld>
            <a:endParaRPr lang="es-MX"/>
          </a:p>
        </p:txBody>
      </p:sp>
    </p:spTree>
  </p:cSld>
  <p:clrMapOvr>
    <a:masterClrMapping/>
  </p:clrMapOvr>
  <p:transition advClick="0" advTm="10000">
    <p:diamon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money.gif"/>
          <p:cNvPicPr>
            <a:picLocks noChangeAspect="1"/>
          </p:cNvPicPr>
          <p:nvPr/>
        </p:nvPicPr>
        <p:blipFill>
          <a:blip r:embed="rId3" cstate="print"/>
          <a:stretch>
            <a:fillRect/>
          </a:stretch>
        </p:blipFill>
        <p:spPr>
          <a:xfrm>
            <a:off x="6500826" y="3786190"/>
            <a:ext cx="2286016" cy="2286016"/>
          </a:xfrm>
          <a:prstGeom prst="rect">
            <a:avLst/>
          </a:prstGeom>
        </p:spPr>
      </p:pic>
      <p:sp>
        <p:nvSpPr>
          <p:cNvPr id="3" name="2 Marcador de contenido"/>
          <p:cNvSpPr>
            <a:spLocks noGrp="1"/>
          </p:cNvSpPr>
          <p:nvPr>
            <p:ph idx="1"/>
          </p:nvPr>
        </p:nvSpPr>
        <p:spPr>
          <a:xfrm>
            <a:off x="357158" y="357166"/>
            <a:ext cx="8501122" cy="6143668"/>
          </a:xfrm>
        </p:spPr>
        <p:txBody>
          <a:bodyPr/>
          <a:lstStyle/>
          <a:p>
            <a:pPr algn="ctr">
              <a:buNone/>
            </a:pPr>
            <a:r>
              <a:rPr lang="es-MX" sz="4000" dirty="0" smtClean="0">
                <a:solidFill>
                  <a:srgbClr val="92D050"/>
                </a:solidFill>
                <a:latin typeface="Berlin Sans FB Demi" pitchFamily="34" charset="0"/>
              </a:rPr>
              <a:t>política de depreciación y acumulación de reservas; pago de dividendos; reinversión de utilidades; política de ventas; porciento de cuentas incobrables, y otras.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124</a:t>
            </a:fld>
            <a:endParaRPr lang="es-MX"/>
          </a:p>
        </p:txBody>
      </p:sp>
    </p:spTree>
  </p:cSld>
  <p:clrMapOvr>
    <a:masterClrMapping/>
  </p:clrMapOvr>
  <p:transition advClick="0" advTm="10000">
    <p:diamon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money.gif"/>
          <p:cNvPicPr>
            <a:picLocks noChangeAspect="1"/>
          </p:cNvPicPr>
          <p:nvPr/>
        </p:nvPicPr>
        <p:blipFill>
          <a:blip r:embed="rId3" cstate="print"/>
          <a:stretch>
            <a:fillRect/>
          </a:stretch>
        </p:blipFill>
        <p:spPr>
          <a:xfrm>
            <a:off x="6500826" y="3786190"/>
            <a:ext cx="2286016" cy="2286016"/>
          </a:xfrm>
          <a:prstGeom prst="rect">
            <a:avLst/>
          </a:prstGeom>
        </p:spPr>
      </p:pic>
      <p:sp>
        <p:nvSpPr>
          <p:cNvPr id="3" name="2 Marcador de contenido"/>
          <p:cNvSpPr>
            <a:spLocks noGrp="1"/>
          </p:cNvSpPr>
          <p:nvPr>
            <p:ph idx="1"/>
          </p:nvPr>
        </p:nvSpPr>
        <p:spPr>
          <a:xfrm>
            <a:off x="357158" y="357166"/>
            <a:ext cx="8501122" cy="6143668"/>
          </a:xfrm>
        </p:spPr>
        <p:txBody>
          <a:bodyPr/>
          <a:lstStyle/>
          <a:p>
            <a:pPr algn="ctr">
              <a:buNone/>
            </a:pPr>
            <a:r>
              <a:rPr lang="es-MX" sz="4000" dirty="0" smtClean="0">
                <a:solidFill>
                  <a:schemeClr val="tx2">
                    <a:lumMod val="60000"/>
                    <a:lumOff val="40000"/>
                  </a:schemeClr>
                </a:solidFill>
                <a:latin typeface="Berlin Sans FB Demi" pitchFamily="34" charset="0"/>
              </a:rPr>
              <a:t>La situación financiera actual se puede presentar mediante una serie de coeficientes que expresen relaciones significativas. He aquí algunos de ellos:</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125</a:t>
            </a:fld>
            <a:endParaRPr lang="es-MX"/>
          </a:p>
        </p:txBody>
      </p:sp>
    </p:spTree>
  </p:cSld>
  <p:clrMapOvr>
    <a:masterClrMapping/>
  </p:clrMapOvr>
  <p:transition advClick="0" advTm="10000">
    <p:strips/>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money.gif"/>
          <p:cNvPicPr>
            <a:picLocks noChangeAspect="1"/>
          </p:cNvPicPr>
          <p:nvPr/>
        </p:nvPicPr>
        <p:blipFill>
          <a:blip r:embed="rId3" cstate="print"/>
          <a:stretch>
            <a:fillRect/>
          </a:stretch>
        </p:blipFill>
        <p:spPr>
          <a:xfrm>
            <a:off x="6500826" y="3786190"/>
            <a:ext cx="2286016" cy="2286016"/>
          </a:xfrm>
          <a:prstGeom prst="rect">
            <a:avLst/>
          </a:prstGeom>
        </p:spPr>
      </p:pic>
      <p:sp>
        <p:nvSpPr>
          <p:cNvPr id="3" name="2 Marcador de contenido"/>
          <p:cNvSpPr>
            <a:spLocks noGrp="1"/>
          </p:cNvSpPr>
          <p:nvPr>
            <p:ph idx="1"/>
          </p:nvPr>
        </p:nvSpPr>
        <p:spPr>
          <a:xfrm>
            <a:off x="357158" y="357166"/>
            <a:ext cx="8501122" cy="6143668"/>
          </a:xfrm>
        </p:spPr>
        <p:txBody>
          <a:bodyPr>
            <a:normAutofit/>
          </a:bodyPr>
          <a:lstStyle/>
          <a:p>
            <a:pPr algn="ctr">
              <a:buNone/>
            </a:pPr>
            <a:r>
              <a:rPr lang="es-MX" sz="4000" dirty="0" smtClean="0">
                <a:solidFill>
                  <a:srgbClr val="92D050"/>
                </a:solidFill>
                <a:latin typeface="Berlin Sans FB Demi" pitchFamily="34" charset="0"/>
              </a:rPr>
              <a:t>coeficiente de liquidez</a:t>
            </a:r>
            <a:r>
              <a:rPr lang="es-MX" sz="2800" dirty="0" smtClean="0">
                <a:latin typeface="Berlin Sans FB Demi" pitchFamily="34" charset="0"/>
              </a:rPr>
              <a:t>[9]</a:t>
            </a:r>
            <a:r>
              <a:rPr lang="es-MX" sz="4000" dirty="0" smtClean="0">
                <a:solidFill>
                  <a:srgbClr val="92D050"/>
                </a:solidFill>
                <a:latin typeface="Berlin Sans FB Demi" pitchFamily="34" charset="0"/>
              </a:rPr>
              <a:t>; cociente entre el activo y el pasivo total en cuenta corriente</a:t>
            </a:r>
            <a:r>
              <a:rPr lang="es-MX" sz="2800" dirty="0" smtClean="0">
                <a:latin typeface="Berlin Sans FB Demi" pitchFamily="34" charset="0"/>
              </a:rPr>
              <a:t>[10]</a:t>
            </a:r>
            <a:r>
              <a:rPr lang="es-MX" sz="4000" dirty="0" smtClean="0">
                <a:solidFill>
                  <a:srgbClr val="92D050"/>
                </a:solidFill>
                <a:latin typeface="Berlin Sans FB Demi" pitchFamily="34" charset="0"/>
              </a:rPr>
              <a:t>; composición porcentual de los rubros integrantes del capital total en juego</a:t>
            </a:r>
            <a:r>
              <a:rPr lang="es-MX" sz="2800" dirty="0" smtClean="0">
                <a:latin typeface="Berlin Sans FB Demi" pitchFamily="34" charset="0"/>
              </a:rPr>
              <a:t>[11]</a:t>
            </a:r>
            <a:r>
              <a:rPr lang="es-MX" sz="4000" dirty="0" smtClean="0">
                <a:solidFill>
                  <a:srgbClr val="92D050"/>
                </a:solidFill>
                <a:latin typeface="Berlin Sans FB Demi" pitchFamily="34" charset="0"/>
              </a:rPr>
              <a:t>; cociente entre el capital propio fijo y la deuda a largo plazo; </a:t>
            </a:r>
            <a:endParaRPr lang="es-MX" sz="4000" dirty="0">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126</a:t>
            </a:fld>
            <a:endParaRPr lang="es-MX"/>
          </a:p>
        </p:txBody>
      </p:sp>
      <p:sp>
        <p:nvSpPr>
          <p:cNvPr id="5" name="4 Marcador de pie de página"/>
          <p:cNvSpPr>
            <a:spLocks noGrp="1"/>
          </p:cNvSpPr>
          <p:nvPr>
            <p:ph type="ftr" sz="quarter" idx="11"/>
          </p:nvPr>
        </p:nvSpPr>
        <p:spPr>
          <a:xfrm>
            <a:off x="0" y="5715016"/>
            <a:ext cx="9144000" cy="1142984"/>
          </a:xfrm>
        </p:spPr>
        <p:txBody>
          <a:bodyPr/>
          <a:lstStyle/>
          <a:p>
            <a:r>
              <a:rPr lang="es-MX" dirty="0" smtClean="0"/>
              <a:t>9] Efectivo en caja, mas títulos de fácil liquidación, dividido por deudas corrientes a corto plazo.</a:t>
            </a:r>
          </a:p>
          <a:p>
            <a:endParaRPr lang="es-MX" dirty="0" smtClean="0"/>
          </a:p>
          <a:p>
            <a:r>
              <a:rPr lang="es-MX" dirty="0" smtClean="0"/>
              <a:t>10] Por activo en cuanta corriente se entienden aquí las existencias, mas los activos líquidos, mas las cuentas por cobrar, mas los títulos y otros bienes de fácil liquidación. En otras palabras, el activo total menos el inmovilizado. El pasivo en cuenta corriente se refiere a las deudas a corto plazo.</a:t>
            </a:r>
          </a:p>
          <a:p>
            <a:r>
              <a:rPr lang="es-MX" dirty="0" smtClean="0"/>
              <a:t>11] Deuda a largo plazo, acciones preferentes, acciones ordinarias y reservas.</a:t>
            </a:r>
          </a:p>
          <a:p>
            <a:endParaRPr lang="es-MX" dirty="0"/>
          </a:p>
        </p:txBody>
      </p:sp>
    </p:spTree>
  </p:cSld>
  <p:clrMapOvr>
    <a:masterClrMapping/>
  </p:clrMapOvr>
  <p:transition advClick="0" advTm="10000">
    <p:strips dir="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money.gif"/>
          <p:cNvPicPr>
            <a:picLocks noChangeAspect="1"/>
          </p:cNvPicPr>
          <p:nvPr/>
        </p:nvPicPr>
        <p:blipFill>
          <a:blip r:embed="rId3" cstate="print"/>
          <a:stretch>
            <a:fillRect/>
          </a:stretch>
        </p:blipFill>
        <p:spPr>
          <a:xfrm>
            <a:off x="6500826" y="3786190"/>
            <a:ext cx="2286016" cy="2286016"/>
          </a:xfrm>
          <a:prstGeom prst="rect">
            <a:avLst/>
          </a:prstGeom>
        </p:spPr>
      </p:pic>
      <p:sp>
        <p:nvSpPr>
          <p:cNvPr id="3" name="2 Marcador de contenido"/>
          <p:cNvSpPr>
            <a:spLocks noGrp="1"/>
          </p:cNvSpPr>
          <p:nvPr>
            <p:ph idx="1"/>
          </p:nvPr>
        </p:nvSpPr>
        <p:spPr>
          <a:xfrm>
            <a:off x="357158" y="357166"/>
            <a:ext cx="8501122" cy="6143668"/>
          </a:xfrm>
        </p:spPr>
        <p:txBody>
          <a:bodyPr/>
          <a:lstStyle/>
          <a:p>
            <a:pPr algn="ctr">
              <a:buNone/>
            </a:pPr>
            <a:r>
              <a:rPr lang="es-MX" sz="4000" dirty="0" smtClean="0">
                <a:solidFill>
                  <a:schemeClr val="tx2">
                    <a:lumMod val="60000"/>
                    <a:lumOff val="40000"/>
                  </a:schemeClr>
                </a:solidFill>
                <a:latin typeface="Berlin Sans FB Demi" pitchFamily="34" charset="0"/>
              </a:rPr>
              <a:t>cociente entre cuentas por cobrar y cuentas por pagar; relación entre las deudas a corto plazo y el capital circulante propio, etc.</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127</a:t>
            </a:fld>
            <a:endParaRPr lang="es-MX"/>
          </a:p>
        </p:txBody>
      </p:sp>
    </p:spTree>
  </p:cSld>
  <p:clrMapOvr>
    <a:masterClrMapping/>
  </p:clrMapOvr>
  <p:transition advClick="0" advTm="10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t="-5000" r="-20000" b="-5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357298"/>
            <a:ext cx="8286808" cy="3714776"/>
          </a:xfrm>
        </p:spPr>
        <p:txBody>
          <a:bodyPr/>
          <a:lstStyle/>
          <a:p>
            <a:pPr lvl="0" algn="ctr">
              <a:buNone/>
            </a:pPr>
            <a:r>
              <a:rPr lang="es-MX" sz="6000" b="1" spc="50" dirty="0" smtClean="0">
                <a:ln w="13500">
                  <a:solidFill>
                    <a:schemeClr val="accent1">
                      <a:shade val="2500"/>
                      <a:alpha val="6500"/>
                    </a:schemeClr>
                  </a:solidFill>
                  <a:prstDash val="solid"/>
                </a:ln>
                <a:solidFill>
                  <a:srgbClr val="FF0000"/>
                </a:solidFill>
                <a:effectLst>
                  <a:outerShdw blurRad="50800" dist="38100" algn="l" rotWithShape="0">
                    <a:prstClr val="black">
                      <a:alpha val="40000"/>
                    </a:prstClr>
                  </a:outerShdw>
                  <a:reflection blurRad="6350" stA="60000" endA="900" endPos="58000" dir="5400000" sy="-100000" algn="bl" rotWithShape="0"/>
                </a:effectLst>
              </a:rPr>
              <a:t>IV. FINANCIAMIENTO EN MONEDA NACIONAL EXTRANJERA</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128</a:t>
            </a:fld>
            <a:endParaRPr lang="es-MX"/>
          </a:p>
        </p:txBody>
      </p:sp>
    </p:spTree>
  </p:cSld>
  <p:clrMapOvr>
    <a:masterClrMapping/>
  </p:clrMapOvr>
  <p:transition advClick="0" advTm="800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5" name="4 Imagen" descr="euro.gif"/>
          <p:cNvPicPr>
            <a:picLocks noChangeAspect="1"/>
          </p:cNvPicPr>
          <p:nvPr/>
        </p:nvPicPr>
        <p:blipFill>
          <a:blip r:embed="rId3" cstate="print"/>
          <a:stretch>
            <a:fillRect/>
          </a:stretch>
        </p:blipFill>
        <p:spPr>
          <a:xfrm>
            <a:off x="5214942" y="840557"/>
            <a:ext cx="2500330" cy="2450323"/>
          </a:xfrm>
          <a:prstGeom prst="rect">
            <a:avLst/>
          </a:prstGeom>
        </p:spPr>
      </p:pic>
      <p:pic>
        <p:nvPicPr>
          <p:cNvPr id="4" name="3 Imagen" descr="$.gif"/>
          <p:cNvPicPr>
            <a:picLocks noChangeAspect="1"/>
          </p:cNvPicPr>
          <p:nvPr/>
        </p:nvPicPr>
        <p:blipFill>
          <a:blip r:embed="rId4"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357158" y="357166"/>
            <a:ext cx="8329642" cy="5768997"/>
          </a:xfrm>
        </p:spPr>
        <p:txBody>
          <a:bodyPr>
            <a:noAutofit/>
          </a:bodyPr>
          <a:lstStyle/>
          <a:p>
            <a:pPr algn="ctr">
              <a:buNone/>
            </a:pPr>
            <a:r>
              <a:rPr lang="es-MX" sz="4000" dirty="0" smtClean="0">
                <a:solidFill>
                  <a:schemeClr val="tx2">
                    <a:lumMod val="75000"/>
                  </a:schemeClr>
                </a:solidFill>
                <a:latin typeface="Berlin Sans FB Demi" pitchFamily="34" charset="0"/>
              </a:rPr>
              <a:t>El estudio del financiamiento debe considerar también que una parte de las inversiones se realizan en moneda nacional y otra en moneda extranjera. </a:t>
            </a:r>
            <a:endParaRPr lang="es-MX" sz="4000" dirty="0">
              <a:solidFill>
                <a:schemeClr val="tx2">
                  <a:lumMod val="75000"/>
                </a:schemeClr>
              </a:solidFill>
              <a:latin typeface="Berlin Sans FB Demi"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129</a:t>
            </a:fld>
            <a:endParaRPr lang="es-MX" dirty="0"/>
          </a:p>
        </p:txBody>
      </p:sp>
    </p:spTree>
  </p:cSld>
  <p:clrMapOvr>
    <a:masterClrMapping/>
  </p:clrMapOvr>
  <p:transition advClick="0" advTm="10000">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3" name="2 Marcador de contenido"/>
          <p:cNvSpPr>
            <a:spLocks noGrp="1"/>
          </p:cNvSpPr>
          <p:nvPr>
            <p:ph idx="1"/>
          </p:nvPr>
        </p:nvSpPr>
        <p:spPr>
          <a:xfrm>
            <a:off x="0" y="1214422"/>
            <a:ext cx="9144000" cy="4357718"/>
          </a:xfrm>
        </p:spPr>
        <p:txBody>
          <a:bodyPr>
            <a:normAutofit/>
          </a:bodyPr>
          <a:lstStyle/>
          <a:p>
            <a:pPr algn="ctr">
              <a:buNone/>
            </a:pPr>
            <a:r>
              <a:rPr lang="es-MX" sz="4000" b="1" dirty="0" smtClean="0">
                <a:solidFill>
                  <a:srgbClr val="FF0066"/>
                </a:solidFill>
                <a:latin typeface="Berlin Sans FB Demi" pitchFamily="34" charset="0"/>
                <a:cs typeface="Arial" pitchFamily="34" charset="0"/>
              </a:rPr>
              <a:t> </a:t>
            </a:r>
            <a:r>
              <a:rPr lang="es-MX" sz="4000" dirty="0" smtClean="0">
                <a:solidFill>
                  <a:srgbClr val="FF0066"/>
                </a:solidFill>
                <a:latin typeface="Berlin Sans FB Demi" pitchFamily="34" charset="0"/>
                <a:cs typeface="Arial" pitchFamily="34" charset="0"/>
              </a:rPr>
              <a:t>y en el grado en que defina adecuadamente la lectura básica de la nueva entidad productora.</a:t>
            </a:r>
            <a:endParaRPr lang="es-MX" sz="4000" dirty="0">
              <a:solidFill>
                <a:srgbClr val="FF0066"/>
              </a:solidFill>
              <a:latin typeface="Berlin Sans FB Demi"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13</a:t>
            </a:fld>
            <a:endParaRPr lang="es-MX"/>
          </a:p>
        </p:txBody>
      </p:sp>
    </p:spTree>
  </p:cSld>
  <p:clrMapOvr>
    <a:masterClrMapping/>
  </p:clrMapOvr>
  <p:transition advClick="0" advTm="10000">
    <p:wip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5" name="4 Imagen" descr="euro.gif"/>
          <p:cNvPicPr>
            <a:picLocks noChangeAspect="1"/>
          </p:cNvPicPr>
          <p:nvPr/>
        </p:nvPicPr>
        <p:blipFill>
          <a:blip r:embed="rId3" cstate="print"/>
          <a:stretch>
            <a:fillRect/>
          </a:stretch>
        </p:blipFill>
        <p:spPr>
          <a:xfrm>
            <a:off x="5214942" y="840557"/>
            <a:ext cx="2500330" cy="2450323"/>
          </a:xfrm>
          <a:prstGeom prst="rect">
            <a:avLst/>
          </a:prstGeom>
        </p:spPr>
      </p:pic>
      <p:pic>
        <p:nvPicPr>
          <p:cNvPr id="4" name="3 Imagen" descr="$.gif"/>
          <p:cNvPicPr>
            <a:picLocks noChangeAspect="1"/>
          </p:cNvPicPr>
          <p:nvPr/>
        </p:nvPicPr>
        <p:blipFill>
          <a:blip r:embed="rId4"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357158" y="357166"/>
            <a:ext cx="8329642" cy="5768997"/>
          </a:xfrm>
        </p:spPr>
        <p:txBody>
          <a:bodyPr>
            <a:noAutofit/>
          </a:bodyPr>
          <a:lstStyle/>
          <a:p>
            <a:pPr algn="ctr">
              <a:buNone/>
            </a:pPr>
            <a:r>
              <a:rPr lang="es-MX" sz="4000" dirty="0" smtClean="0">
                <a:solidFill>
                  <a:schemeClr val="bg1">
                    <a:lumMod val="75000"/>
                  </a:schemeClr>
                </a:solidFill>
                <a:latin typeface="Berlin Sans FB Demi" pitchFamily="34" charset="0"/>
              </a:rPr>
              <a:t>Si no existieran problemas de balance de pago, no habría necesidad de efectuar este desdoblamiento del problema: asegurado el financiamiento en moneda local, estaría automáticamente asegurado el financiamiento en moneda extranjera. </a:t>
            </a:r>
            <a:endParaRPr lang="es-MX" sz="4000" dirty="0">
              <a:solidFill>
                <a:schemeClr val="bg1">
                  <a:lumMod val="75000"/>
                </a:schemeClr>
              </a:solidFill>
              <a:latin typeface="Berlin Sans FB Demi"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130</a:t>
            </a:fld>
            <a:endParaRPr lang="es-MX" dirty="0"/>
          </a:p>
        </p:txBody>
      </p:sp>
    </p:spTree>
  </p:cSld>
  <p:clrMapOvr>
    <a:masterClrMapping/>
  </p:clrMapOvr>
  <p:transition advClick="0" advTm="10000">
    <p:blinds dir="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pic>
        <p:nvPicPr>
          <p:cNvPr id="6" name="5 Imagen" descr="libra.gif"/>
          <p:cNvPicPr>
            <a:picLocks noChangeAspect="1"/>
          </p:cNvPicPr>
          <p:nvPr/>
        </p:nvPicPr>
        <p:blipFill>
          <a:blip r:embed="rId3" cstate="print"/>
          <a:stretch>
            <a:fillRect/>
          </a:stretch>
        </p:blipFill>
        <p:spPr>
          <a:xfrm>
            <a:off x="6286512" y="4572008"/>
            <a:ext cx="1857380" cy="1857380"/>
          </a:xfrm>
          <a:prstGeom prst="rect">
            <a:avLst/>
          </a:prstGeom>
        </p:spPr>
      </p:pic>
      <p:pic>
        <p:nvPicPr>
          <p:cNvPr id="4" name="3 Imagen" descr="$.gif"/>
          <p:cNvPicPr>
            <a:picLocks noChangeAspect="1"/>
          </p:cNvPicPr>
          <p:nvPr/>
        </p:nvPicPr>
        <p:blipFill>
          <a:blip r:embed="rId4"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357158" y="357166"/>
            <a:ext cx="8501122" cy="5143536"/>
          </a:xfrm>
        </p:spPr>
        <p:txBody>
          <a:bodyPr>
            <a:normAutofit/>
          </a:bodyPr>
          <a:lstStyle/>
          <a:p>
            <a:pPr algn="ctr">
              <a:buNone/>
            </a:pPr>
            <a:r>
              <a:rPr lang="es-MX" sz="4000" dirty="0" smtClean="0">
                <a:solidFill>
                  <a:schemeClr val="tx2">
                    <a:lumMod val="75000"/>
                  </a:schemeClr>
                </a:solidFill>
                <a:latin typeface="Berlin Sans FB Demi" pitchFamily="34" charset="0"/>
              </a:rPr>
              <a:t>No es este el caso en la generalidad de los países pocos desarrollados y, por consiguiente convendrá analizar dicho aspecto del problema, sobre todo si hay posibilidad de obtener créditos externos, </a:t>
            </a:r>
          </a:p>
          <a:p>
            <a:endParaRPr lang="es-MX" dirty="0"/>
          </a:p>
        </p:txBody>
      </p:sp>
      <p:sp>
        <p:nvSpPr>
          <p:cNvPr id="8" name="7 Marcador de número de diapositiva"/>
          <p:cNvSpPr>
            <a:spLocks noGrp="1"/>
          </p:cNvSpPr>
          <p:nvPr>
            <p:ph type="sldNum" sz="quarter" idx="12"/>
          </p:nvPr>
        </p:nvSpPr>
        <p:spPr/>
        <p:txBody>
          <a:bodyPr/>
          <a:lstStyle/>
          <a:p>
            <a:fld id="{2F9C412B-08EB-49E3-8EB8-1F5F95EFBFF0}" type="slidenum">
              <a:rPr lang="es-MX" smtClean="0"/>
              <a:pPr/>
              <a:t>131</a:t>
            </a:fld>
            <a:endParaRPr lang="es-MX"/>
          </a:p>
        </p:txBody>
      </p:sp>
    </p:spTree>
  </p:cSld>
  <p:clrMapOvr>
    <a:masterClrMapping/>
  </p:clrMapOvr>
  <p:transition advClick="0" advTm="10000">
    <p:wedg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pic>
        <p:nvPicPr>
          <p:cNvPr id="6" name="5 Imagen" descr="libra.gif"/>
          <p:cNvPicPr>
            <a:picLocks noChangeAspect="1"/>
          </p:cNvPicPr>
          <p:nvPr/>
        </p:nvPicPr>
        <p:blipFill>
          <a:blip r:embed="rId3" cstate="print"/>
          <a:stretch>
            <a:fillRect/>
          </a:stretch>
        </p:blipFill>
        <p:spPr>
          <a:xfrm>
            <a:off x="6286512" y="4572008"/>
            <a:ext cx="1857380" cy="1857380"/>
          </a:xfrm>
          <a:prstGeom prst="rect">
            <a:avLst/>
          </a:prstGeom>
        </p:spPr>
      </p:pic>
      <p:pic>
        <p:nvPicPr>
          <p:cNvPr id="4" name="3 Imagen" descr="$.gif"/>
          <p:cNvPicPr>
            <a:picLocks noChangeAspect="1"/>
          </p:cNvPicPr>
          <p:nvPr/>
        </p:nvPicPr>
        <p:blipFill>
          <a:blip r:embed="rId4"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357158" y="357166"/>
            <a:ext cx="8501122" cy="5357850"/>
          </a:xfrm>
        </p:spPr>
        <p:txBody>
          <a:bodyPr>
            <a:normAutofit/>
          </a:bodyPr>
          <a:lstStyle/>
          <a:p>
            <a:pPr algn="ctr">
              <a:buNone/>
            </a:pPr>
            <a:r>
              <a:rPr lang="es-MX" sz="4000" dirty="0" smtClean="0">
                <a:solidFill>
                  <a:schemeClr val="bg1">
                    <a:lumMod val="75000"/>
                  </a:schemeClr>
                </a:solidFill>
                <a:latin typeface="Berlin Sans FB Demi" pitchFamily="34" charset="0"/>
              </a:rPr>
              <a:t>que generalmente se otorgan para la cuota de inversión, la carga sobre el balance de pagos se repartirá en el tiempo y esta forma de financiamiento cumplirá entonces una doble función de trascendencia:</a:t>
            </a:r>
          </a:p>
          <a:p>
            <a:endParaRPr lang="es-MX" dirty="0"/>
          </a:p>
        </p:txBody>
      </p:sp>
      <p:sp>
        <p:nvSpPr>
          <p:cNvPr id="8" name="7 Marcador de número de diapositiva"/>
          <p:cNvSpPr>
            <a:spLocks noGrp="1"/>
          </p:cNvSpPr>
          <p:nvPr>
            <p:ph type="sldNum" sz="quarter" idx="12"/>
          </p:nvPr>
        </p:nvSpPr>
        <p:spPr/>
        <p:txBody>
          <a:bodyPr/>
          <a:lstStyle/>
          <a:p>
            <a:fld id="{2F9C412B-08EB-49E3-8EB8-1F5F95EFBFF0}" type="slidenum">
              <a:rPr lang="es-MX" smtClean="0"/>
              <a:pPr/>
              <a:t>132</a:t>
            </a:fld>
            <a:endParaRPr lang="es-MX"/>
          </a:p>
        </p:txBody>
      </p:sp>
    </p:spTree>
  </p:cSld>
  <p:clrMapOvr>
    <a:masterClrMapping/>
  </p:clrMapOvr>
  <p:transition advClick="0" advTm="10000">
    <p:wipe dir="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pic>
        <p:nvPicPr>
          <p:cNvPr id="6" name="5 Imagen" descr="libra.gif"/>
          <p:cNvPicPr>
            <a:picLocks noChangeAspect="1"/>
          </p:cNvPicPr>
          <p:nvPr/>
        </p:nvPicPr>
        <p:blipFill>
          <a:blip r:embed="rId3" cstate="print"/>
          <a:stretch>
            <a:fillRect/>
          </a:stretch>
        </p:blipFill>
        <p:spPr>
          <a:xfrm>
            <a:off x="6286512" y="4572008"/>
            <a:ext cx="1857380" cy="1857380"/>
          </a:xfrm>
          <a:prstGeom prst="rect">
            <a:avLst/>
          </a:prstGeom>
        </p:spPr>
      </p:pic>
      <p:pic>
        <p:nvPicPr>
          <p:cNvPr id="4" name="3 Imagen" descr="$.gif"/>
          <p:cNvPicPr>
            <a:picLocks noChangeAspect="1"/>
          </p:cNvPicPr>
          <p:nvPr/>
        </p:nvPicPr>
        <p:blipFill>
          <a:blip r:embed="rId4"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357158" y="357166"/>
            <a:ext cx="8501122" cy="6500834"/>
          </a:xfrm>
        </p:spPr>
        <p:txBody>
          <a:bodyPr>
            <a:normAutofit/>
          </a:bodyPr>
          <a:lstStyle/>
          <a:p>
            <a:pPr algn="ctr">
              <a:buNone/>
            </a:pPr>
            <a:r>
              <a:rPr lang="es-MX" sz="4000" dirty="0" smtClean="0">
                <a:solidFill>
                  <a:schemeClr val="tx2">
                    <a:lumMod val="75000"/>
                  </a:schemeClr>
                </a:solidFill>
                <a:latin typeface="Berlin Sans FB Demi" pitchFamily="34" charset="0"/>
              </a:rPr>
              <a:t>aliviar el esfuerzo de ahorro interno y contribuir a la estabilidad general disminuyendo las presiones sobre aquel balance. </a:t>
            </a:r>
          </a:p>
          <a:p>
            <a:endParaRPr lang="es-MX" dirty="0"/>
          </a:p>
        </p:txBody>
      </p:sp>
      <p:sp>
        <p:nvSpPr>
          <p:cNvPr id="8" name="7 Marcador de número de diapositiva"/>
          <p:cNvSpPr>
            <a:spLocks noGrp="1"/>
          </p:cNvSpPr>
          <p:nvPr>
            <p:ph type="sldNum" sz="quarter" idx="12"/>
          </p:nvPr>
        </p:nvSpPr>
        <p:spPr/>
        <p:txBody>
          <a:bodyPr/>
          <a:lstStyle/>
          <a:p>
            <a:fld id="{2F9C412B-08EB-49E3-8EB8-1F5F95EFBFF0}" type="slidenum">
              <a:rPr lang="es-MX" smtClean="0"/>
              <a:pPr/>
              <a:t>133</a:t>
            </a:fld>
            <a:endParaRPr lang="es-MX"/>
          </a:p>
        </p:txBody>
      </p:sp>
    </p:spTree>
  </p:cSld>
  <p:clrMapOvr>
    <a:masterClrMapping/>
  </p:clrMapOvr>
  <p:transition advClick="0"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pic>
        <p:nvPicPr>
          <p:cNvPr id="4" name="3 Imagen" descr="$.gif"/>
          <p:cNvPicPr>
            <a:picLocks noChangeAspect="1"/>
          </p:cNvPicPr>
          <p:nvPr/>
        </p:nvPicPr>
        <p:blipFill>
          <a:blip r:embed="rId3"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357158" y="357166"/>
            <a:ext cx="8501122" cy="6500834"/>
          </a:xfrm>
        </p:spPr>
        <p:txBody>
          <a:bodyPr>
            <a:normAutofit/>
          </a:bodyPr>
          <a:lstStyle/>
          <a:p>
            <a:pPr algn="ctr">
              <a:buNone/>
            </a:pPr>
            <a:r>
              <a:rPr lang="es-MX" sz="4000" dirty="0" smtClean="0">
                <a:solidFill>
                  <a:schemeClr val="bg1">
                    <a:lumMod val="75000"/>
                  </a:schemeClr>
                </a:solidFill>
                <a:latin typeface="Berlin Sans FB Demi" pitchFamily="34" charset="0"/>
              </a:rPr>
              <a:t>En vez de utilizar créditos, algunos proyectos se suelen financiar parcialmente con aportes de capital extranjero asociados a la empresa y esto también implica disminuir el esfuerzo de ahorro interno durante el periodo de inversión</a:t>
            </a:r>
            <a:r>
              <a:rPr lang="es-MX" sz="2800" dirty="0" smtClean="0">
                <a:latin typeface="Berlin Sans FB Demi" pitchFamily="34" charset="0"/>
              </a:rPr>
              <a:t>[12]</a:t>
            </a:r>
            <a:r>
              <a:rPr lang="es-MX" sz="4000" dirty="0" smtClean="0">
                <a:solidFill>
                  <a:schemeClr val="bg1">
                    <a:lumMod val="75000"/>
                  </a:schemeClr>
                </a:solidFill>
                <a:latin typeface="Berlin Sans FB Demi" pitchFamily="34" charset="0"/>
              </a:rPr>
              <a:t>.</a:t>
            </a:r>
            <a:endParaRPr lang="es-MX" sz="4000" dirty="0">
              <a:solidFill>
                <a:schemeClr val="bg1">
                  <a:lumMod val="75000"/>
                </a:schemeClr>
              </a:solidFill>
              <a:latin typeface="Berlin Sans FB Demi" pitchFamily="34" charset="0"/>
            </a:endParaRPr>
          </a:p>
        </p:txBody>
      </p:sp>
      <p:sp>
        <p:nvSpPr>
          <p:cNvPr id="8" name="7 Marcador de número de diapositiva"/>
          <p:cNvSpPr>
            <a:spLocks noGrp="1"/>
          </p:cNvSpPr>
          <p:nvPr>
            <p:ph type="sldNum" sz="quarter" idx="12"/>
          </p:nvPr>
        </p:nvSpPr>
        <p:spPr/>
        <p:txBody>
          <a:bodyPr/>
          <a:lstStyle/>
          <a:p>
            <a:fld id="{2F9C412B-08EB-49E3-8EB8-1F5F95EFBFF0}" type="slidenum">
              <a:rPr lang="es-MX" smtClean="0"/>
              <a:pPr/>
              <a:t>134</a:t>
            </a:fld>
            <a:endParaRPr lang="es-MX"/>
          </a:p>
        </p:txBody>
      </p:sp>
      <p:pic>
        <p:nvPicPr>
          <p:cNvPr id="7" name="6 Imagen" descr="euro.gif"/>
          <p:cNvPicPr>
            <a:picLocks noChangeAspect="1"/>
          </p:cNvPicPr>
          <p:nvPr/>
        </p:nvPicPr>
        <p:blipFill>
          <a:blip r:embed="rId4" cstate="print"/>
          <a:stretch>
            <a:fillRect/>
          </a:stretch>
        </p:blipFill>
        <p:spPr>
          <a:xfrm>
            <a:off x="6357950" y="4605325"/>
            <a:ext cx="2298648" cy="2252675"/>
          </a:xfrm>
          <a:prstGeom prst="rect">
            <a:avLst/>
          </a:prstGeom>
        </p:spPr>
      </p:pic>
      <p:sp>
        <p:nvSpPr>
          <p:cNvPr id="6" name="5 Marcador de pie de página"/>
          <p:cNvSpPr>
            <a:spLocks noGrp="1"/>
          </p:cNvSpPr>
          <p:nvPr>
            <p:ph type="ftr" sz="quarter" idx="11"/>
          </p:nvPr>
        </p:nvSpPr>
        <p:spPr>
          <a:xfrm>
            <a:off x="0" y="6000768"/>
            <a:ext cx="8572528" cy="720707"/>
          </a:xfrm>
        </p:spPr>
        <p:txBody>
          <a:bodyPr/>
          <a:lstStyle/>
          <a:p>
            <a:r>
              <a:rPr lang="es-MX" dirty="0" smtClean="0"/>
              <a:t>12] los créditos externos representan ahorros de oros países que se invierten en el país donde se realiza el proyecto. Si bien esta parte de las inversiones se suma a lo que en contabilidad social se llama inversión bruta interna, no forma parte de la capitalización nacional; el país capitalista solo en la medida en que ahorra, no en la medida en que invierte. La ayuda externa implica en esencia que los ahorros formados en comunidades mas desarrolladas llegan a complementar el esfuerzo de capitalización de las colectividades menos desarrolladas. </a:t>
            </a:r>
            <a:r>
              <a:rPr lang="es-MX" dirty="0" err="1" smtClean="0"/>
              <a:t>Vease</a:t>
            </a:r>
            <a:r>
              <a:rPr lang="es-MX" dirty="0" smtClean="0"/>
              <a:t> también a este respecto </a:t>
            </a:r>
            <a:r>
              <a:rPr lang="es-MX" i="1" dirty="0" smtClean="0"/>
              <a:t>La cooperación internacional en la política de desarrollo Latinoamericana, </a:t>
            </a:r>
            <a:r>
              <a:rPr lang="es-MX" i="1" dirty="0" err="1" smtClean="0"/>
              <a:t>op</a:t>
            </a:r>
            <a:r>
              <a:rPr lang="es-MX" i="1" dirty="0" smtClean="0"/>
              <a:t>. cid; </a:t>
            </a:r>
            <a:r>
              <a:rPr lang="es-MX" dirty="0" smtClean="0"/>
              <a:t>especialmente pp. 64ss.</a:t>
            </a:r>
          </a:p>
          <a:p>
            <a:endParaRPr lang="es-MX" dirty="0"/>
          </a:p>
        </p:txBody>
      </p:sp>
    </p:spTree>
  </p:cSld>
  <p:clrMapOvr>
    <a:masterClrMapping/>
  </p:clrMapOvr>
  <p:transition advClick="0" advTm="10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pic>
        <p:nvPicPr>
          <p:cNvPr id="5" name="4 Imagen" descr="euro.gif"/>
          <p:cNvPicPr>
            <a:picLocks noChangeAspect="1"/>
          </p:cNvPicPr>
          <p:nvPr/>
        </p:nvPicPr>
        <p:blipFill>
          <a:blip r:embed="rId3" cstate="print"/>
          <a:stretch>
            <a:fillRect/>
          </a:stretch>
        </p:blipFill>
        <p:spPr>
          <a:xfrm>
            <a:off x="6357950" y="4605325"/>
            <a:ext cx="2298648" cy="2252675"/>
          </a:xfrm>
          <a:prstGeom prst="rect">
            <a:avLst/>
          </a:prstGeom>
        </p:spPr>
      </p:pic>
      <p:pic>
        <p:nvPicPr>
          <p:cNvPr id="4" name="3 Imagen" descr="$.gif"/>
          <p:cNvPicPr>
            <a:picLocks noChangeAspect="1"/>
          </p:cNvPicPr>
          <p:nvPr/>
        </p:nvPicPr>
        <p:blipFill>
          <a:blip r:embed="rId4"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357158" y="357166"/>
            <a:ext cx="8501122" cy="6500834"/>
          </a:xfrm>
        </p:spPr>
        <p:txBody>
          <a:bodyPr>
            <a:normAutofit/>
          </a:bodyPr>
          <a:lstStyle/>
          <a:p>
            <a:pPr algn="ctr">
              <a:buNone/>
            </a:pPr>
            <a:r>
              <a:rPr lang="es-MX" sz="4000" dirty="0" smtClean="0">
                <a:solidFill>
                  <a:schemeClr val="tx2">
                    <a:lumMod val="75000"/>
                  </a:schemeClr>
                </a:solidFill>
                <a:latin typeface="Berlin Sans FB Demi" pitchFamily="34" charset="0"/>
              </a:rPr>
              <a:t>En el caso de estas empresas mixtas de capital extranjero y nacional, habrá que indicar en el proyecto la fuente de financiamiento de la cuota nacional, y las condiciones en que se realice el aporte extranjero, las cuales pueden estar muy ligadas a cuestiones legales de organización y administración</a:t>
            </a:r>
            <a:r>
              <a:rPr lang="es-MX" sz="2800" dirty="0" smtClean="0">
                <a:latin typeface="Berlin Sans FB Demi" pitchFamily="34" charset="0"/>
              </a:rPr>
              <a:t>[13]</a:t>
            </a:r>
            <a:r>
              <a:rPr lang="es-MX" sz="4000" dirty="0" smtClean="0">
                <a:solidFill>
                  <a:schemeClr val="tx2">
                    <a:lumMod val="75000"/>
                  </a:schemeClr>
                </a:solidFill>
                <a:latin typeface="Berlin Sans FB Demi" pitchFamily="34" charset="0"/>
              </a:rPr>
              <a:t>. </a:t>
            </a:r>
          </a:p>
          <a:p>
            <a:pPr>
              <a:buNone/>
            </a:pPr>
            <a:endParaRPr lang="es-MX" dirty="0"/>
          </a:p>
        </p:txBody>
      </p:sp>
      <p:sp>
        <p:nvSpPr>
          <p:cNvPr id="8" name="7 Marcador de número de diapositiva"/>
          <p:cNvSpPr>
            <a:spLocks noGrp="1"/>
          </p:cNvSpPr>
          <p:nvPr>
            <p:ph type="sldNum" sz="quarter" idx="12"/>
          </p:nvPr>
        </p:nvSpPr>
        <p:spPr/>
        <p:txBody>
          <a:bodyPr/>
          <a:lstStyle/>
          <a:p>
            <a:fld id="{2F9C412B-08EB-49E3-8EB8-1F5F95EFBFF0}" type="slidenum">
              <a:rPr lang="es-MX" smtClean="0"/>
              <a:pPr/>
              <a:t>135</a:t>
            </a:fld>
            <a:endParaRPr lang="es-MX"/>
          </a:p>
        </p:txBody>
      </p:sp>
      <p:sp>
        <p:nvSpPr>
          <p:cNvPr id="6" name="5 Marcador de pie de página"/>
          <p:cNvSpPr>
            <a:spLocks noGrp="1"/>
          </p:cNvSpPr>
          <p:nvPr>
            <p:ph type="ftr" sz="quarter" idx="11"/>
          </p:nvPr>
        </p:nvSpPr>
        <p:spPr>
          <a:xfrm>
            <a:off x="0" y="6286520"/>
            <a:ext cx="8715404" cy="434955"/>
          </a:xfrm>
        </p:spPr>
        <p:txBody>
          <a:bodyPr/>
          <a:lstStyle/>
          <a:p>
            <a:r>
              <a:rPr lang="es-MX" dirty="0" smtClean="0"/>
              <a:t>13] Por ejemplo, estatutos especiales para inversionistas extranjeros.</a:t>
            </a:r>
          </a:p>
          <a:p>
            <a:endParaRPr lang="es-MX" dirty="0"/>
          </a:p>
        </p:txBody>
      </p:sp>
    </p:spTree>
  </p:cSld>
  <p:clrMapOvr>
    <a:masterClrMapping/>
  </p:clrMapOvr>
  <p:transition advClick="0" advTm="10000">
    <p:blinds dir="ver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4" name="3 Imagen" descr="$.gif"/>
          <p:cNvPicPr>
            <a:picLocks noChangeAspect="1"/>
          </p:cNvPicPr>
          <p:nvPr/>
        </p:nvPicPr>
        <p:blipFill>
          <a:blip r:embed="rId3"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428596" y="500042"/>
            <a:ext cx="8219256" cy="5592114"/>
          </a:xfrm>
        </p:spPr>
        <p:txBody>
          <a:bodyPr>
            <a:normAutofit/>
          </a:bodyPr>
          <a:lstStyle/>
          <a:p>
            <a:pPr algn="ctr">
              <a:buNone/>
            </a:pPr>
            <a:r>
              <a:rPr lang="es-MX" sz="4000" b="1" dirty="0" smtClean="0">
                <a:solidFill>
                  <a:schemeClr val="bg1">
                    <a:lumMod val="75000"/>
                  </a:schemeClr>
                </a:solidFill>
                <a:latin typeface="Berlin Sans FB Demi" pitchFamily="34" charset="0"/>
              </a:rPr>
              <a:t>Los favorables efectos de algunos proyectos sobre el balance de pagos, ya sea por sustitución de importaciones o por aumento de exportaciones, </a:t>
            </a:r>
          </a:p>
          <a:p>
            <a:endParaRPr lang="es-MX" dirty="0"/>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136</a:t>
            </a:fld>
            <a:endParaRPr lang="es-MX"/>
          </a:p>
        </p:txBody>
      </p:sp>
      <p:pic>
        <p:nvPicPr>
          <p:cNvPr id="6" name="5 Imagen" descr="euro.gif"/>
          <p:cNvPicPr>
            <a:picLocks noChangeAspect="1"/>
          </p:cNvPicPr>
          <p:nvPr/>
        </p:nvPicPr>
        <p:blipFill>
          <a:blip r:embed="rId4" cstate="print"/>
          <a:stretch>
            <a:fillRect/>
          </a:stretch>
        </p:blipFill>
        <p:spPr>
          <a:xfrm>
            <a:off x="6357950" y="4605325"/>
            <a:ext cx="2298648" cy="2252675"/>
          </a:xfrm>
          <a:prstGeom prst="rect">
            <a:avLst/>
          </a:prstGeom>
        </p:spPr>
      </p:pic>
    </p:spTree>
  </p:cSld>
  <p:clrMapOvr>
    <a:masterClrMapping/>
  </p:clrMapOvr>
  <p:transition advClick="0" advTm="1000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5" name="4 Imagen" descr="yen.gif"/>
          <p:cNvPicPr>
            <a:picLocks noChangeAspect="1"/>
          </p:cNvPicPr>
          <p:nvPr/>
        </p:nvPicPr>
        <p:blipFill>
          <a:blip r:embed="rId3" cstate="print"/>
          <a:stretch>
            <a:fillRect/>
          </a:stretch>
        </p:blipFill>
        <p:spPr>
          <a:xfrm>
            <a:off x="1071538" y="428604"/>
            <a:ext cx="1785946" cy="1785946"/>
          </a:xfrm>
          <a:prstGeom prst="rect">
            <a:avLst/>
          </a:prstGeom>
        </p:spPr>
      </p:pic>
      <p:pic>
        <p:nvPicPr>
          <p:cNvPr id="4" name="3 Imagen" descr="$.gif"/>
          <p:cNvPicPr>
            <a:picLocks noChangeAspect="1"/>
          </p:cNvPicPr>
          <p:nvPr/>
        </p:nvPicPr>
        <p:blipFill>
          <a:blip r:embed="rId4"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500034" y="500042"/>
            <a:ext cx="8219256" cy="5592114"/>
          </a:xfrm>
        </p:spPr>
        <p:txBody>
          <a:bodyPr>
            <a:normAutofit/>
          </a:bodyPr>
          <a:lstStyle/>
          <a:p>
            <a:pPr algn="ctr">
              <a:buNone/>
            </a:pPr>
            <a:r>
              <a:rPr lang="es-MX" sz="4000" b="1" dirty="0" smtClean="0">
                <a:solidFill>
                  <a:schemeClr val="tx2">
                    <a:lumMod val="75000"/>
                  </a:schemeClr>
                </a:solidFill>
                <a:latin typeface="Berlin Sans FB Demi" pitchFamily="34" charset="0"/>
              </a:rPr>
              <a:t>pueden a veces compensar con excesos los egresos de divisas necesarias para servir un eventual crédito externo debido al componente de la inversión que exige moneda extranjera. </a:t>
            </a:r>
            <a:endParaRPr lang="es-MX" sz="4000" dirty="0">
              <a:solidFill>
                <a:schemeClr val="tx2">
                  <a:lumMod val="75000"/>
                </a:schemeClr>
              </a:solidFill>
              <a:latin typeface="Berlin Sans FB Demi"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137</a:t>
            </a:fld>
            <a:endParaRPr lang="es-MX"/>
          </a:p>
        </p:txBody>
      </p:sp>
    </p:spTree>
  </p:cSld>
  <p:clrMapOvr>
    <a:masterClrMapping/>
  </p:clrMapOvr>
  <p:transition advClick="0" advTm="1000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5" name="4 Imagen" descr="yen.gif"/>
          <p:cNvPicPr>
            <a:picLocks noChangeAspect="1"/>
          </p:cNvPicPr>
          <p:nvPr/>
        </p:nvPicPr>
        <p:blipFill>
          <a:blip r:embed="rId3" cstate="print"/>
          <a:stretch>
            <a:fillRect/>
          </a:stretch>
        </p:blipFill>
        <p:spPr>
          <a:xfrm>
            <a:off x="1071538" y="428604"/>
            <a:ext cx="1785946" cy="1785946"/>
          </a:xfrm>
          <a:prstGeom prst="rect">
            <a:avLst/>
          </a:prstGeom>
        </p:spPr>
      </p:pic>
      <p:pic>
        <p:nvPicPr>
          <p:cNvPr id="4" name="3 Imagen" descr="$.gif"/>
          <p:cNvPicPr>
            <a:picLocks noChangeAspect="1"/>
          </p:cNvPicPr>
          <p:nvPr/>
        </p:nvPicPr>
        <p:blipFill>
          <a:blip r:embed="rId4" cstate="print"/>
          <a:stretch>
            <a:fillRect/>
          </a:stretch>
        </p:blipFill>
        <p:spPr>
          <a:xfrm>
            <a:off x="428596" y="2643182"/>
            <a:ext cx="5472342" cy="3614758"/>
          </a:xfrm>
          <a:prstGeom prst="rect">
            <a:avLst/>
          </a:prstGeom>
        </p:spPr>
      </p:pic>
      <p:sp>
        <p:nvSpPr>
          <p:cNvPr id="3" name="2 Marcador de contenido"/>
          <p:cNvSpPr>
            <a:spLocks noGrp="1"/>
          </p:cNvSpPr>
          <p:nvPr>
            <p:ph idx="1"/>
          </p:nvPr>
        </p:nvSpPr>
        <p:spPr>
          <a:xfrm>
            <a:off x="500034" y="571480"/>
            <a:ext cx="8219256" cy="5592114"/>
          </a:xfrm>
        </p:spPr>
        <p:txBody>
          <a:bodyPr>
            <a:normAutofit/>
          </a:bodyPr>
          <a:lstStyle/>
          <a:p>
            <a:pPr algn="ctr">
              <a:buNone/>
            </a:pPr>
            <a:r>
              <a:rPr lang="es-MX" sz="4000" b="1" dirty="0" smtClean="0">
                <a:solidFill>
                  <a:schemeClr val="bg1">
                    <a:lumMod val="75000"/>
                  </a:schemeClr>
                </a:solidFill>
                <a:latin typeface="Berlin Sans FB Demi" pitchFamily="34" charset="0"/>
              </a:rPr>
              <a:t>Es evidente que tal característica puede pesar en forma importante al establecer las prelaciones. </a:t>
            </a:r>
          </a:p>
          <a:p>
            <a:endParaRPr lang="es-MX" dirty="0"/>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138</a:t>
            </a:fld>
            <a:endParaRPr lang="es-MX"/>
          </a:p>
        </p:txBody>
      </p:sp>
    </p:spTree>
  </p:cSld>
  <p:clrMapOvr>
    <a:masterClrMapping/>
  </p:clrMapOvr>
  <p:transition advClick="0" advTm="1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7000" b="-4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143116"/>
            <a:ext cx="8286808" cy="3286148"/>
          </a:xfrm>
        </p:spPr>
        <p:txBody>
          <a:bodyPr/>
          <a:lstStyle/>
          <a:p>
            <a:pPr lvl="0" algn="ctr">
              <a:buNone/>
            </a:pPr>
            <a:r>
              <a:rPr lang="es-MX" sz="6000" b="1" spc="50" dirty="0" smtClean="0">
                <a:ln w="13500">
                  <a:solidFill>
                    <a:schemeClr val="accent1">
                      <a:shade val="2500"/>
                      <a:alpha val="6500"/>
                    </a:schemeClr>
                  </a:solidFill>
                  <a:prstDash val="solid"/>
                </a:ln>
                <a:solidFill>
                  <a:srgbClr val="0000FF"/>
                </a:solidFill>
                <a:effectLst>
                  <a:outerShdw blurRad="50800" dist="38100" algn="l" rotWithShape="0">
                    <a:prstClr val="black">
                      <a:alpha val="40000"/>
                    </a:prstClr>
                  </a:outerShdw>
                  <a:reflection blurRad="6350" stA="60000" endA="900" endPos="58000" dir="5400000" sy="-100000" algn="bl" rotWithShape="0"/>
                </a:effectLst>
              </a:rPr>
              <a:t>V. CUADROS DE FUENTES Y USOS DE FONDOS</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139</a:t>
            </a:fld>
            <a:endParaRPr lang="es-MX"/>
          </a:p>
        </p:txBody>
      </p:sp>
    </p:spTree>
  </p:cSld>
  <p:clrMapOvr>
    <a:masterClrMapping/>
  </p:clrMapOvr>
  <p:transition advClick="0" advTm="8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3" name="2 Marcador de contenido"/>
          <p:cNvSpPr>
            <a:spLocks noGrp="1"/>
          </p:cNvSpPr>
          <p:nvPr>
            <p:ph idx="1"/>
          </p:nvPr>
        </p:nvSpPr>
        <p:spPr>
          <a:xfrm>
            <a:off x="0" y="285728"/>
            <a:ext cx="9144000" cy="5214974"/>
          </a:xfrm>
        </p:spPr>
        <p:txBody>
          <a:bodyPr>
            <a:normAutofit/>
          </a:bodyPr>
          <a:lstStyle/>
          <a:p>
            <a:pPr>
              <a:buNone/>
            </a:pPr>
            <a:r>
              <a:rPr lang="es-MX" b="1" dirty="0" smtClean="0">
                <a:solidFill>
                  <a:srgbClr val="FFFF00"/>
                </a:solidFill>
                <a:latin typeface="Arial" pitchFamily="34" charset="0"/>
                <a:cs typeface="Arial" pitchFamily="34" charset="0"/>
              </a:rPr>
              <a:t> </a:t>
            </a:r>
            <a:endParaRPr lang="es-MX" sz="2600" b="1" dirty="0" smtClean="0">
              <a:solidFill>
                <a:srgbClr val="FFFF00"/>
              </a:solidFill>
              <a:latin typeface="Arial" pitchFamily="34" charset="0"/>
              <a:cs typeface="Arial" pitchFamily="34" charset="0"/>
            </a:endParaRPr>
          </a:p>
          <a:p>
            <a:pPr algn="ctr">
              <a:buNone/>
            </a:pPr>
            <a:r>
              <a:rPr lang="es-MX" sz="4000" b="1" dirty="0">
                <a:solidFill>
                  <a:srgbClr val="FFFF00"/>
                </a:solidFill>
                <a:latin typeface="Berlin Sans FB Demi" pitchFamily="34" charset="0"/>
                <a:cs typeface="Arial" pitchFamily="34" charset="0"/>
              </a:rPr>
              <a:t> </a:t>
            </a:r>
            <a:r>
              <a:rPr lang="es-MX" sz="4000" dirty="0" smtClean="0">
                <a:solidFill>
                  <a:srgbClr val="FFFF00"/>
                </a:solidFill>
                <a:latin typeface="Berlin Sans FB Demi" pitchFamily="34" charset="0"/>
                <a:cs typeface="Arial" pitchFamily="34" charset="0"/>
              </a:rPr>
              <a:t>Al constituirse ésta, los proyectistas dejaran su lugar a los funcionarios ejecutivos y administradores, </a:t>
            </a:r>
          </a:p>
          <a:p>
            <a:pPr>
              <a:buNone/>
            </a:pPr>
            <a:r>
              <a:rPr lang="es-MX" sz="2600" b="1" dirty="0" smtClean="0">
                <a:solidFill>
                  <a:srgbClr val="FF0066"/>
                </a:solidFill>
                <a:latin typeface="Arial" pitchFamily="34" charset="0"/>
                <a:cs typeface="Arial" pitchFamily="34" charset="0"/>
              </a:rPr>
              <a:t> </a:t>
            </a:r>
            <a:endParaRPr lang="es-MX" sz="2600" b="1" dirty="0" smtClean="0">
              <a:solidFill>
                <a:srgbClr val="00FF00"/>
              </a:solidFill>
              <a:latin typeface="Arial" pitchFamily="34" charset="0"/>
              <a:cs typeface="Arial" pitchFamily="34" charset="0"/>
            </a:endParaRPr>
          </a:p>
          <a:p>
            <a:endParaRPr lang="es-MX" dirty="0"/>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14</a:t>
            </a:fld>
            <a:endParaRPr lang="es-MX"/>
          </a:p>
        </p:txBody>
      </p:sp>
    </p:spTree>
  </p:cSld>
  <p:clrMapOvr>
    <a:masterClrMapping/>
  </p:clrMapOvr>
  <p:transition advClick="0" advTm="10000">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5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285992"/>
            <a:ext cx="8401080" cy="2614618"/>
          </a:xfrm>
        </p:spPr>
        <p:txBody>
          <a:bodyPr/>
          <a:lstStyle/>
          <a:p>
            <a:pPr lvl="0" algn="ctr">
              <a:buNone/>
            </a:pPr>
            <a:r>
              <a:rPr lang="es-MX" sz="6000" b="1" spc="50" dirty="0" smtClean="0">
                <a:ln w="13500">
                  <a:solidFill>
                    <a:schemeClr val="accent1">
                      <a:shade val="2500"/>
                      <a:alpha val="6500"/>
                    </a:schemeClr>
                  </a:solidFill>
                  <a:prstDash val="solid"/>
                </a:ln>
                <a:solidFill>
                  <a:srgbClr val="009900"/>
                </a:solidFill>
                <a:effectLst>
                  <a:innerShdw blurRad="50900" dist="38500" dir="13500000">
                    <a:srgbClr val="000000">
                      <a:alpha val="60000"/>
                    </a:srgbClr>
                  </a:innerShdw>
                </a:effectLst>
              </a:rPr>
              <a:t>a) Diversos esquemas</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140</a:t>
            </a:fld>
            <a:endParaRPr lang="es-MX"/>
          </a:p>
        </p:txBody>
      </p:sp>
    </p:spTree>
  </p:cSld>
  <p:clrMapOvr>
    <a:masterClrMapping/>
  </p:clrMapOvr>
  <p:transition advClick="0" advTm="800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erdito.gif"/>
          <p:cNvPicPr>
            <a:picLocks noChangeAspect="1"/>
          </p:cNvPicPr>
          <p:nvPr/>
        </p:nvPicPr>
        <p:blipFill>
          <a:blip r:embed="rId3" cstate="print"/>
          <a:stretch>
            <a:fillRect/>
          </a:stretch>
        </p:blipFill>
        <p:spPr>
          <a:xfrm>
            <a:off x="0" y="5072074"/>
            <a:ext cx="1428741" cy="1785926"/>
          </a:xfrm>
          <a:prstGeom prst="rect">
            <a:avLst/>
          </a:prstGeom>
        </p:spPr>
      </p:pic>
      <p:sp>
        <p:nvSpPr>
          <p:cNvPr id="3" name="2 Marcador de contenido"/>
          <p:cNvSpPr>
            <a:spLocks noGrp="1"/>
          </p:cNvSpPr>
          <p:nvPr>
            <p:ph idx="1"/>
          </p:nvPr>
        </p:nvSpPr>
        <p:spPr>
          <a:xfrm>
            <a:off x="357158" y="357166"/>
            <a:ext cx="8329642" cy="5768997"/>
          </a:xfrm>
        </p:spPr>
        <p:txBody>
          <a:bodyPr/>
          <a:lstStyle/>
          <a:p>
            <a:pPr algn="ctr">
              <a:buNone/>
            </a:pPr>
            <a:r>
              <a:rPr lang="es-MX" sz="4000" dirty="0" smtClean="0">
                <a:latin typeface="Berlin Sans FB Demi" pitchFamily="34" charset="0"/>
              </a:rPr>
              <a:t>La presentación de los esquemas financieros se facilita mediante la integración de lis datos en los denominados “cuadros de fuentes y usos de fondos”. Tales cuadros muestran cual es el origen o fuente de los ahorros y cual su destino final, y se puede organizar en tres niveles de agregación.</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141</a:t>
            </a:fld>
            <a:endParaRPr lang="es-MX"/>
          </a:p>
        </p:txBody>
      </p:sp>
    </p:spTree>
  </p:cSld>
  <p:clrMapOvr>
    <a:masterClrMapping/>
  </p:clrMapOvr>
  <p:transition advClick="0"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erdito.gif"/>
          <p:cNvPicPr>
            <a:picLocks noChangeAspect="1"/>
          </p:cNvPicPr>
          <p:nvPr/>
        </p:nvPicPr>
        <p:blipFill>
          <a:blip r:embed="rId3" cstate="print"/>
          <a:stretch>
            <a:fillRect/>
          </a:stretch>
        </p:blipFill>
        <p:spPr>
          <a:xfrm>
            <a:off x="0" y="5072074"/>
            <a:ext cx="1428741" cy="1785926"/>
          </a:xfrm>
          <a:prstGeom prst="rect">
            <a:avLst/>
          </a:prstGeom>
        </p:spPr>
      </p:pic>
      <p:sp>
        <p:nvSpPr>
          <p:cNvPr id="3" name="2 Marcador de contenido"/>
          <p:cNvSpPr>
            <a:spLocks noGrp="1"/>
          </p:cNvSpPr>
          <p:nvPr>
            <p:ph idx="1"/>
          </p:nvPr>
        </p:nvSpPr>
        <p:spPr>
          <a:xfrm>
            <a:off x="357158" y="357166"/>
            <a:ext cx="8329642" cy="5768997"/>
          </a:xfrm>
        </p:spPr>
        <p:txBody>
          <a:bodyPr>
            <a:normAutofit/>
          </a:bodyPr>
          <a:lstStyle/>
          <a:p>
            <a:pPr algn="ctr">
              <a:buNone/>
            </a:pPr>
            <a:r>
              <a:rPr lang="es-MX" sz="4000" dirty="0" smtClean="0">
                <a:solidFill>
                  <a:srgbClr val="FF0066"/>
                </a:solidFill>
                <a:latin typeface="Berlin Sans FB Demi" pitchFamily="34" charset="0"/>
              </a:rPr>
              <a:t>En un primer nivel, que seria macroeconómico, los cuadros de fuentes u usos muestran el movimiento de fondos y las interrelaciones financieras entre los sectores gobierno, personas, empresas y exterior; </a:t>
            </a:r>
            <a:endParaRPr lang="es-MX" sz="4000" dirty="0">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142</a:t>
            </a:fld>
            <a:endParaRPr lang="es-MX"/>
          </a:p>
        </p:txBody>
      </p:sp>
    </p:spTree>
  </p:cSld>
  <p:clrMapOvr>
    <a:masterClrMapping/>
  </p:clrMapOvr>
  <p:transition advClick="0" advTm="10000">
    <p:circl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erdito.gif"/>
          <p:cNvPicPr>
            <a:picLocks noChangeAspect="1"/>
          </p:cNvPicPr>
          <p:nvPr/>
        </p:nvPicPr>
        <p:blipFill>
          <a:blip r:embed="rId3" cstate="print"/>
          <a:stretch>
            <a:fillRect/>
          </a:stretch>
        </p:blipFill>
        <p:spPr>
          <a:xfrm>
            <a:off x="0" y="5072074"/>
            <a:ext cx="1428741" cy="1785926"/>
          </a:xfrm>
          <a:prstGeom prst="rect">
            <a:avLst/>
          </a:prstGeom>
        </p:spPr>
      </p:pic>
      <p:sp>
        <p:nvSpPr>
          <p:cNvPr id="3" name="2 Marcador de contenido"/>
          <p:cNvSpPr>
            <a:spLocks noGrp="1"/>
          </p:cNvSpPr>
          <p:nvPr>
            <p:ph idx="1"/>
          </p:nvPr>
        </p:nvSpPr>
        <p:spPr>
          <a:xfrm>
            <a:off x="357158" y="357166"/>
            <a:ext cx="8329642" cy="5768997"/>
          </a:xfrm>
        </p:spPr>
        <p:txBody>
          <a:bodyPr/>
          <a:lstStyle/>
          <a:p>
            <a:pPr algn="ctr">
              <a:buNone/>
            </a:pPr>
            <a:r>
              <a:rPr lang="es-MX" sz="4000" dirty="0" smtClean="0">
                <a:latin typeface="Berlin Sans FB Demi" pitchFamily="34" charset="0"/>
              </a:rPr>
              <a:t>este tipo de análisis se utiliza en el estudio del financiamiento de los programas nacionales de desarrollo y queda fuera de los limites del presente texto.</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143</a:t>
            </a:fld>
            <a:endParaRPr lang="es-MX"/>
          </a:p>
        </p:txBody>
      </p:sp>
    </p:spTree>
  </p:cSld>
  <p:clrMapOvr>
    <a:masterClrMapping/>
  </p:clrMapOvr>
  <p:transition advClick="0" advTm="10000">
    <p:comb/>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erdito.gif"/>
          <p:cNvPicPr>
            <a:picLocks noChangeAspect="1"/>
          </p:cNvPicPr>
          <p:nvPr/>
        </p:nvPicPr>
        <p:blipFill>
          <a:blip r:embed="rId3" cstate="print"/>
          <a:stretch>
            <a:fillRect/>
          </a:stretch>
        </p:blipFill>
        <p:spPr>
          <a:xfrm>
            <a:off x="0" y="5072074"/>
            <a:ext cx="1428741" cy="1785926"/>
          </a:xfrm>
          <a:prstGeom prst="rect">
            <a:avLst/>
          </a:prstGeom>
        </p:spPr>
      </p:pic>
      <p:sp>
        <p:nvSpPr>
          <p:cNvPr id="3" name="2 Marcador de contenido"/>
          <p:cNvSpPr>
            <a:spLocks noGrp="1"/>
          </p:cNvSpPr>
          <p:nvPr>
            <p:ph idx="1"/>
          </p:nvPr>
        </p:nvSpPr>
        <p:spPr>
          <a:xfrm>
            <a:off x="357158" y="357166"/>
            <a:ext cx="8329642" cy="5768997"/>
          </a:xfrm>
        </p:spPr>
        <p:txBody>
          <a:bodyPr>
            <a:normAutofit/>
          </a:bodyPr>
          <a:lstStyle/>
          <a:p>
            <a:pPr algn="ctr">
              <a:buNone/>
            </a:pPr>
            <a:r>
              <a:rPr lang="es-MX" sz="4000" dirty="0" smtClean="0">
                <a:solidFill>
                  <a:srgbClr val="FF0066"/>
                </a:solidFill>
                <a:latin typeface="Berlin Sans FB Demi" pitchFamily="34" charset="0"/>
              </a:rPr>
              <a:t>Los antecedentes estadísticos se pueden agrupar también a un menor nivel de agregación con objeto de mostrar los movimientos de fondos en el financiamiento de sectores económicos particulares (verbigracia: industria textil, siderúrgica o química, minería, empresas agrícolas). </a:t>
            </a:r>
            <a:endParaRPr lang="es-MX" sz="4000" dirty="0">
              <a:solidFill>
                <a:srgbClr val="FF0066"/>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144</a:t>
            </a:fld>
            <a:endParaRPr lang="es-MX"/>
          </a:p>
        </p:txBody>
      </p:sp>
    </p:spTree>
  </p:cSld>
  <p:clrMapOvr>
    <a:masterClrMapping/>
  </p:clrMapOvr>
  <p:transition advClick="0" advTm="10000">
    <p:checker dir="ver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erdito.gif"/>
          <p:cNvPicPr>
            <a:picLocks noChangeAspect="1"/>
          </p:cNvPicPr>
          <p:nvPr/>
        </p:nvPicPr>
        <p:blipFill>
          <a:blip r:embed="rId3" cstate="print"/>
          <a:stretch>
            <a:fillRect/>
          </a:stretch>
        </p:blipFill>
        <p:spPr>
          <a:xfrm>
            <a:off x="0" y="5072074"/>
            <a:ext cx="1428741" cy="1785926"/>
          </a:xfrm>
          <a:prstGeom prst="rect">
            <a:avLst/>
          </a:prstGeom>
        </p:spPr>
      </p:pic>
      <p:sp>
        <p:nvSpPr>
          <p:cNvPr id="3" name="2 Marcador de contenido"/>
          <p:cNvSpPr>
            <a:spLocks noGrp="1"/>
          </p:cNvSpPr>
          <p:nvPr>
            <p:ph idx="1"/>
          </p:nvPr>
        </p:nvSpPr>
        <p:spPr>
          <a:xfrm>
            <a:off x="0" y="0"/>
            <a:ext cx="9144000" cy="6000768"/>
          </a:xfrm>
        </p:spPr>
        <p:txBody>
          <a:bodyPr>
            <a:noAutofit/>
          </a:bodyPr>
          <a:lstStyle/>
          <a:p>
            <a:pPr algn="ctr">
              <a:buNone/>
            </a:pPr>
            <a:endParaRPr lang="es-MX" sz="4000" dirty="0" smtClean="0">
              <a:latin typeface="Berlin Sans FB Demi" pitchFamily="34" charset="0"/>
            </a:endParaRPr>
          </a:p>
          <a:p>
            <a:pPr algn="ctr">
              <a:buNone/>
            </a:pPr>
            <a:r>
              <a:rPr lang="es-MX" sz="4000" dirty="0" smtClean="0">
                <a:latin typeface="Berlin Sans FB Demi" pitchFamily="34" charset="0"/>
              </a:rPr>
              <a:t>El conocimiento de estos datos estadísticos, tal como aparecen en el respectivo cuadro sectorial de fuentes y usos de fondos, permite formarse una primera idea acerca del proyecto. </a:t>
            </a:r>
            <a:endParaRPr lang="es-MX" sz="4000" dirty="0">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145</a:t>
            </a:fld>
            <a:endParaRPr lang="es-MX"/>
          </a:p>
        </p:txBody>
      </p:sp>
    </p:spTree>
  </p:cSld>
  <p:clrMapOvr>
    <a:masterClrMapping/>
  </p:clrMapOvr>
  <p:transition advClick="0" advTm="10000">
    <p:randomBa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erdito.gif"/>
          <p:cNvPicPr>
            <a:picLocks noChangeAspect="1"/>
          </p:cNvPicPr>
          <p:nvPr/>
        </p:nvPicPr>
        <p:blipFill>
          <a:blip r:embed="rId3" cstate="print"/>
          <a:stretch>
            <a:fillRect/>
          </a:stretch>
        </p:blipFill>
        <p:spPr>
          <a:xfrm>
            <a:off x="0" y="5072074"/>
            <a:ext cx="1428741" cy="1785926"/>
          </a:xfrm>
          <a:prstGeom prst="rect">
            <a:avLst/>
          </a:prstGeom>
        </p:spPr>
      </p:pic>
      <p:sp>
        <p:nvSpPr>
          <p:cNvPr id="3" name="2 Marcador de contenido"/>
          <p:cNvSpPr>
            <a:spLocks noGrp="1"/>
          </p:cNvSpPr>
          <p:nvPr>
            <p:ph idx="1"/>
          </p:nvPr>
        </p:nvSpPr>
        <p:spPr>
          <a:xfrm>
            <a:off x="0" y="285728"/>
            <a:ext cx="9144000" cy="5929330"/>
          </a:xfrm>
        </p:spPr>
        <p:txBody>
          <a:bodyPr>
            <a:noAutofit/>
          </a:bodyPr>
          <a:lstStyle/>
          <a:p>
            <a:pPr algn="ctr">
              <a:buNone/>
            </a:pPr>
            <a:r>
              <a:rPr lang="es-MX" sz="4000" dirty="0" smtClean="0">
                <a:solidFill>
                  <a:srgbClr val="FF0066"/>
                </a:solidFill>
                <a:latin typeface="Berlin Sans FB Demi" pitchFamily="34" charset="0"/>
              </a:rPr>
              <a:t>No siempre se contara con este tipo de información en los países poco desarrollados; como ejemplo de este tipo de cuadros se presenta uno relativo a un grupo de industrias químicas en los Estados Unidos (Cuadro VII) y otro sobre todas las sociedades anónimas en el mismo país (cuadro VII).</a:t>
            </a:r>
            <a:endParaRPr lang="es-MX" sz="4000" dirty="0">
              <a:solidFill>
                <a:srgbClr val="FF0066"/>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146</a:t>
            </a:fld>
            <a:endParaRPr lang="es-MX"/>
          </a:p>
        </p:txBody>
      </p:sp>
    </p:spTree>
  </p:cSld>
  <p:clrMapOvr>
    <a:masterClrMapping/>
  </p:clrMapOvr>
  <p:transition advClick="0" advTm="10000">
    <p:strips dir="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000108"/>
            <a:ext cx="8572528" cy="4500594"/>
          </a:xfrm>
        </p:spPr>
        <p:txBody>
          <a:bodyPr>
            <a:normAutofit/>
          </a:bodyPr>
          <a:lstStyle/>
          <a:p>
            <a:pPr algn="ctr">
              <a:buNone/>
            </a:pPr>
            <a:r>
              <a:rPr lang="es-MX" sz="4000" dirty="0" smtClean="0">
                <a:latin typeface="Berlin Sans FB Demi" pitchFamily="34" charset="0"/>
              </a:rPr>
              <a:t>En este ultimo se puede apreciar que mas de los dos tercios de la inversión en el sector considerado provinieron de fuentes internas, y que el 87% de la nueva inversión se destinó a capital fijo.</a:t>
            </a:r>
            <a:endParaRPr lang="es-MX" sz="4000" dirty="0">
              <a:latin typeface="Berlin Sans FB Demi" pitchFamily="34" charset="0"/>
            </a:endParaRPr>
          </a:p>
        </p:txBody>
      </p:sp>
      <p:pic>
        <p:nvPicPr>
          <p:cNvPr id="4" name="3 Imagen" descr="cerdito.gif"/>
          <p:cNvPicPr>
            <a:picLocks noChangeAspect="1"/>
          </p:cNvPicPr>
          <p:nvPr/>
        </p:nvPicPr>
        <p:blipFill>
          <a:blip r:embed="rId3" cstate="print"/>
          <a:stretch>
            <a:fillRect/>
          </a:stretch>
        </p:blipFill>
        <p:spPr>
          <a:xfrm>
            <a:off x="0" y="5072074"/>
            <a:ext cx="1428741" cy="1785926"/>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147</a:t>
            </a:fld>
            <a:endParaRPr lang="es-MX"/>
          </a:p>
        </p:txBody>
      </p:sp>
    </p:spTree>
  </p:cSld>
  <p:clrMapOvr>
    <a:masterClrMapping/>
  </p:clrMapOvr>
  <p:transition advClick="0" advTm="11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0" y="1"/>
          <a:ext cx="9144000" cy="6857999"/>
        </p:xfrm>
        <a:graphic>
          <a:graphicData uri="http://schemas.openxmlformats.org/drawingml/2006/table">
            <a:tbl>
              <a:tblPr firstRow="1" bandRow="1">
                <a:tableStyleId>{F5AB1C69-6EDB-4FF4-983F-18BD219EF322}</a:tableStyleId>
              </a:tblPr>
              <a:tblGrid>
                <a:gridCol w="2857488"/>
                <a:gridCol w="1214446"/>
                <a:gridCol w="1285884"/>
                <a:gridCol w="1285884"/>
                <a:gridCol w="1285884"/>
                <a:gridCol w="1214414"/>
              </a:tblGrid>
              <a:tr h="385520">
                <a:tc gridSpan="6">
                  <a:txBody>
                    <a:bodyPr/>
                    <a:lstStyle/>
                    <a:p>
                      <a:pPr algn="ctr">
                        <a:lnSpc>
                          <a:spcPct val="115000"/>
                        </a:lnSpc>
                        <a:spcAft>
                          <a:spcPts val="0"/>
                        </a:spcAft>
                      </a:pPr>
                      <a:r>
                        <a:rPr lang="es-MX" sz="1000" dirty="0"/>
                        <a:t>CUADRO VII</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85520">
                <a:tc gridSpan="6">
                  <a:txBody>
                    <a:bodyPr/>
                    <a:lstStyle/>
                    <a:p>
                      <a:pPr algn="ctr">
                        <a:lnSpc>
                          <a:spcPct val="115000"/>
                        </a:lnSpc>
                        <a:spcAft>
                          <a:spcPts val="0"/>
                        </a:spcAft>
                      </a:pPr>
                      <a:r>
                        <a:rPr lang="es-MX" sz="1000" dirty="0"/>
                        <a:t>ESTADOS UNIDOS: RESUMEN DE FUENTES Y USOS DE FONDOS EN UN GRUPO DE 20 EMPRESAS Y PRODUCTOS QUIMICOS 1946-51</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85520">
                <a:tc>
                  <a:txBody>
                    <a:bodyPr/>
                    <a:lstStyle/>
                    <a:p>
                      <a:pPr marL="68580" algn="just">
                        <a:lnSpc>
                          <a:spcPct val="115000"/>
                        </a:lnSpc>
                        <a:spcAft>
                          <a:spcPts val="0"/>
                        </a:spcAft>
                      </a:pPr>
                      <a:endParaRPr lang="es-MX" sz="1200">
                        <a:latin typeface="Arial"/>
                        <a:ea typeface="Calibri"/>
                        <a:cs typeface="Times New Roman"/>
                      </a:endParaRPr>
                    </a:p>
                  </a:txBody>
                  <a:tcPr marL="44450" marR="44450" marT="0" marB="0"/>
                </a:tc>
                <a:tc gridSpan="3">
                  <a:txBody>
                    <a:bodyPr/>
                    <a:lstStyle/>
                    <a:p>
                      <a:pPr marL="68580" algn="ctr">
                        <a:lnSpc>
                          <a:spcPct val="115000"/>
                        </a:lnSpc>
                        <a:spcAft>
                          <a:spcPts val="0"/>
                        </a:spcAft>
                      </a:pPr>
                      <a:r>
                        <a:rPr lang="es-MX" sz="1000" dirty="0"/>
                        <a:t>Millones de dólares</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gridSpan="2">
                  <a:txBody>
                    <a:bodyPr/>
                    <a:lstStyle/>
                    <a:p>
                      <a:pPr marL="68580" algn="ctr">
                        <a:lnSpc>
                          <a:spcPct val="115000"/>
                        </a:lnSpc>
                        <a:spcAft>
                          <a:spcPts val="0"/>
                        </a:spcAft>
                      </a:pPr>
                      <a:r>
                        <a:rPr lang="es-MX" sz="1000" dirty="0"/>
                        <a:t>Porcentaje</a:t>
                      </a:r>
                      <a:endParaRPr lang="es-MX" sz="1100" dirty="0">
                        <a:latin typeface="Calibri"/>
                        <a:ea typeface="Calibri"/>
                        <a:cs typeface="Times New Roman"/>
                      </a:endParaRPr>
                    </a:p>
                  </a:txBody>
                  <a:tcPr marL="44450" marR="44450" marT="0" marB="0"/>
                </a:tc>
                <a:tc hMerge="1">
                  <a:txBody>
                    <a:bodyPr/>
                    <a:lstStyle/>
                    <a:p>
                      <a:endParaRPr lang="es-MX"/>
                    </a:p>
                  </a:txBody>
                  <a:tcPr/>
                </a:tc>
              </a:tr>
              <a:tr h="385520">
                <a:tc>
                  <a:txBody>
                    <a:bodyPr/>
                    <a:lstStyle/>
                    <a:p>
                      <a:pPr>
                        <a:lnSpc>
                          <a:spcPct val="115000"/>
                        </a:lnSpc>
                        <a:spcAft>
                          <a:spcPts val="0"/>
                        </a:spcAft>
                      </a:pPr>
                      <a:r>
                        <a:rPr lang="es-MX" sz="1000" dirty="0"/>
                        <a:t>Uso de fondos</a:t>
                      </a:r>
                      <a:endParaRPr lang="es-MX" sz="1100" dirty="0">
                        <a:latin typeface="Calibri"/>
                        <a:ea typeface="Calibri"/>
                        <a:cs typeface="Times New Roman"/>
                      </a:endParaRPr>
                    </a:p>
                  </a:txBody>
                  <a:tcPr marL="68580" marR="68580" marT="0" marB="0"/>
                </a:tc>
                <a:tc>
                  <a:txBody>
                    <a:bodyPr/>
                    <a:lstStyle/>
                    <a:p>
                      <a:pPr algn="r">
                        <a:lnSpc>
                          <a:spcPct val="115000"/>
                        </a:lnSpc>
                        <a:spcAft>
                          <a:spcPts val="0"/>
                        </a:spcAft>
                      </a:pPr>
                      <a:r>
                        <a:rPr lang="es-MX" sz="1000"/>
                        <a:t>2927.3</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100.0</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385520">
                <a:tc>
                  <a:txBody>
                    <a:bodyPr/>
                    <a:lstStyle/>
                    <a:p>
                      <a:pPr>
                        <a:lnSpc>
                          <a:spcPct val="115000"/>
                        </a:lnSpc>
                        <a:spcAft>
                          <a:spcPts val="0"/>
                        </a:spcAft>
                      </a:pPr>
                      <a:r>
                        <a:rPr lang="es-MX" sz="1000" dirty="0"/>
                        <a:t> Gastos de montaje</a:t>
                      </a:r>
                      <a:endParaRPr lang="es-MX" sz="1100" dirty="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2555.6</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87.3</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728791">
                <a:tc>
                  <a:txBody>
                    <a:bodyPr/>
                    <a:lstStyle/>
                    <a:p>
                      <a:pPr>
                        <a:lnSpc>
                          <a:spcPct val="115000"/>
                        </a:lnSpc>
                        <a:spcAft>
                          <a:spcPts val="0"/>
                        </a:spcAft>
                      </a:pPr>
                      <a:r>
                        <a:rPr lang="es-MX" sz="1000"/>
                        <a:t> Aumento o disminución en el capital neto de trabajo</a:t>
                      </a:r>
                      <a:r>
                        <a:rPr lang="es-MX" sz="1000" baseline="30000"/>
                        <a:t>a</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350.5</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12.0</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385520">
                <a:tc>
                  <a:txBody>
                    <a:bodyPr/>
                    <a:lstStyle/>
                    <a:p>
                      <a:pPr>
                        <a:lnSpc>
                          <a:spcPct val="115000"/>
                        </a:lnSpc>
                        <a:spcAft>
                          <a:spcPts val="0"/>
                        </a:spcAft>
                      </a:pPr>
                      <a:r>
                        <a:rPr lang="es-MX" sz="1000"/>
                        <a:t>Otros usos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21.2</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0.7</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385520">
                <a:tc>
                  <a:txBody>
                    <a:bodyPr/>
                    <a:lstStyle/>
                    <a:p>
                      <a:pPr>
                        <a:lnSpc>
                          <a:spcPct val="115000"/>
                        </a:lnSpc>
                        <a:spcAft>
                          <a:spcPts val="0"/>
                        </a:spcAft>
                      </a:pPr>
                      <a:r>
                        <a:rPr lang="es-MX" sz="1000"/>
                        <a:t>Fuente de fondos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r>
                        <a:rPr lang="es-MX" sz="1000"/>
                        <a:t>2927.3</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100.0</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388657">
                <a:tc>
                  <a:txBody>
                    <a:bodyPr/>
                    <a:lstStyle/>
                    <a:p>
                      <a:pPr>
                        <a:lnSpc>
                          <a:spcPct val="115000"/>
                        </a:lnSpc>
                        <a:spcAft>
                          <a:spcPts val="0"/>
                        </a:spcAft>
                      </a:pPr>
                      <a:r>
                        <a:rPr lang="es-MX" sz="1000"/>
                        <a:t> Reservas de depreciación</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997.4</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34.1</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385520">
                <a:tc>
                  <a:txBody>
                    <a:bodyPr/>
                    <a:lstStyle/>
                    <a:p>
                      <a:pPr>
                        <a:lnSpc>
                          <a:spcPct val="115000"/>
                        </a:lnSpc>
                        <a:spcAft>
                          <a:spcPts val="0"/>
                        </a:spcAft>
                      </a:pPr>
                      <a:r>
                        <a:rPr lang="es-MX" sz="1000"/>
                        <a:t> Utilidades retenidas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997.8</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34.1</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385520">
                <a:tc>
                  <a:txBody>
                    <a:bodyPr/>
                    <a:lstStyle/>
                    <a:p>
                      <a:pPr>
                        <a:lnSpc>
                          <a:spcPct val="115000"/>
                        </a:lnSpc>
                        <a:spcAft>
                          <a:spcPts val="0"/>
                        </a:spcAft>
                      </a:pPr>
                      <a:r>
                        <a:rPr lang="es-MX" sz="1000"/>
                        <a:t> Nuevo financiamiento</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887.0</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t>30.3</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385520">
                <a:tc>
                  <a:txBody>
                    <a:bodyPr/>
                    <a:lstStyle/>
                    <a:p>
                      <a:pPr>
                        <a:lnSpc>
                          <a:spcPct val="115000"/>
                        </a:lnSpc>
                        <a:spcAft>
                          <a:spcPts val="0"/>
                        </a:spcAft>
                      </a:pPr>
                      <a:r>
                        <a:rPr lang="es-MX" sz="1000"/>
                        <a:t>    Deudas</a:t>
                      </a:r>
                      <a:endParaRPr lang="es-MX" sz="1100">
                        <a:latin typeface="Calibri"/>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r>
                        <a:rPr lang="es-MX" sz="1000"/>
                        <a:t>342.4</a:t>
                      </a:r>
                      <a:endParaRPr lang="es-MX" sz="1100">
                        <a:latin typeface="Calibri"/>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r>
                        <a:rPr lang="es-MX" sz="1000"/>
                        <a:t>11.7</a:t>
                      </a:r>
                      <a:endParaRPr lang="es-MX" sz="1100">
                        <a:latin typeface="Calibri"/>
                        <a:ea typeface="Calibri"/>
                        <a:cs typeface="Times New Roman"/>
                      </a:endParaRPr>
                    </a:p>
                  </a:txBody>
                  <a:tcPr marL="44450" marR="44450" marT="0" marB="0"/>
                </a:tc>
              </a:tr>
              <a:tr h="385520">
                <a:tc>
                  <a:txBody>
                    <a:bodyPr/>
                    <a:lstStyle/>
                    <a:p>
                      <a:pPr>
                        <a:lnSpc>
                          <a:spcPct val="115000"/>
                        </a:lnSpc>
                        <a:spcAft>
                          <a:spcPts val="0"/>
                        </a:spcAft>
                      </a:pPr>
                      <a:r>
                        <a:rPr lang="es-MX" sz="1000"/>
                        <a:t>    Acciones</a:t>
                      </a:r>
                      <a:endParaRPr lang="es-MX" sz="1100">
                        <a:latin typeface="Calibri"/>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r>
                        <a:rPr lang="es-MX" sz="1000"/>
                        <a:t>412.3</a:t>
                      </a:r>
                      <a:endParaRPr lang="es-MX" sz="1100">
                        <a:latin typeface="Calibri"/>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r>
                        <a:rPr lang="es-MX" sz="1000"/>
                        <a:t>14.1</a:t>
                      </a:r>
                      <a:endParaRPr lang="es-MX" sz="1100">
                        <a:latin typeface="Calibri"/>
                        <a:ea typeface="Calibri"/>
                        <a:cs typeface="Times New Roman"/>
                      </a:endParaRPr>
                    </a:p>
                  </a:txBody>
                  <a:tcPr marL="44450" marR="44450" marT="0" marB="0"/>
                </a:tc>
              </a:tr>
              <a:tr h="385520">
                <a:tc>
                  <a:txBody>
                    <a:bodyPr/>
                    <a:lstStyle/>
                    <a:p>
                      <a:pPr>
                        <a:lnSpc>
                          <a:spcPct val="115000"/>
                        </a:lnSpc>
                        <a:spcAft>
                          <a:spcPts val="0"/>
                        </a:spcAft>
                      </a:pPr>
                      <a:r>
                        <a:rPr lang="es-MX" sz="1000"/>
                        <a:t>    Acciones ordinarias</a:t>
                      </a:r>
                      <a:endParaRPr lang="es-MX" sz="1100">
                        <a:latin typeface="Calibri"/>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r>
                        <a:rPr lang="es-MX" sz="1000"/>
                        <a:t>132.3</a:t>
                      </a:r>
                      <a:endParaRPr lang="es-MX" sz="1100">
                        <a:latin typeface="Calibri"/>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r>
                        <a:rPr lang="es-MX" sz="1000"/>
                        <a:t>4.5</a:t>
                      </a:r>
                      <a:endParaRPr lang="es-MX" sz="1100">
                        <a:latin typeface="Calibri"/>
                        <a:ea typeface="Calibri"/>
                        <a:cs typeface="Times New Roman"/>
                      </a:endParaRPr>
                    </a:p>
                  </a:txBody>
                  <a:tcPr marL="44450" marR="44450" marT="0" marB="0"/>
                </a:tc>
              </a:tr>
              <a:tr h="385520">
                <a:tc>
                  <a:txBody>
                    <a:bodyPr/>
                    <a:lstStyle/>
                    <a:p>
                      <a:pPr>
                        <a:lnSpc>
                          <a:spcPct val="115000"/>
                        </a:lnSpc>
                        <a:spcAft>
                          <a:spcPts val="0"/>
                        </a:spcAft>
                      </a:pPr>
                      <a:r>
                        <a:rPr lang="es-MX" sz="1000"/>
                        <a:t>Otras fuentes</a:t>
                      </a:r>
                      <a:r>
                        <a:rPr lang="es-MX" sz="1000" baseline="30000"/>
                        <a:t>b</a:t>
                      </a:r>
                      <a:endParaRPr lang="es-MX" sz="1100">
                        <a:latin typeface="Calibri"/>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r>
                        <a:rPr lang="es-MX" sz="1000"/>
                        <a:t>45.1</a:t>
                      </a:r>
                      <a:endParaRPr lang="es-MX" sz="1100">
                        <a:latin typeface="Calibri"/>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c>
                  <a:txBody>
                    <a:bodyPr/>
                    <a:lstStyle/>
                    <a:p>
                      <a:pPr algn="r">
                        <a:lnSpc>
                          <a:spcPct val="115000"/>
                        </a:lnSpc>
                        <a:spcAft>
                          <a:spcPts val="0"/>
                        </a:spcAft>
                      </a:pPr>
                      <a:r>
                        <a:rPr lang="es-MX" sz="1000"/>
                        <a:t>1.5</a:t>
                      </a:r>
                      <a:endParaRPr lang="es-MX" sz="1100">
                        <a:latin typeface="Calibri"/>
                        <a:ea typeface="Calibri"/>
                        <a:cs typeface="Times New Roman"/>
                      </a:endParaRPr>
                    </a:p>
                  </a:txBody>
                  <a:tcPr marL="44450" marR="44450" marT="0" marB="0"/>
                </a:tc>
                <a:tc>
                  <a:txBody>
                    <a:bodyPr/>
                    <a:lstStyle/>
                    <a:p>
                      <a:pPr algn="r">
                        <a:lnSpc>
                          <a:spcPct val="115000"/>
                        </a:lnSpc>
                        <a:spcAft>
                          <a:spcPts val="0"/>
                        </a:spcAft>
                      </a:pPr>
                      <a:endParaRPr lang="es-MX" sz="1000">
                        <a:latin typeface="Arial"/>
                        <a:ea typeface="Calibri"/>
                        <a:cs typeface="Times New Roman"/>
                      </a:endParaRPr>
                    </a:p>
                  </a:txBody>
                  <a:tcPr marL="44450" marR="44450" marT="0" marB="0"/>
                </a:tc>
              </a:tr>
              <a:tr h="728791">
                <a:tc gridSpan="6">
                  <a:txBody>
                    <a:bodyPr/>
                    <a:lstStyle/>
                    <a:p>
                      <a:pPr algn="just">
                        <a:lnSpc>
                          <a:spcPct val="115000"/>
                        </a:lnSpc>
                        <a:spcAft>
                          <a:spcPts val="0"/>
                        </a:spcAft>
                      </a:pPr>
                      <a:r>
                        <a:rPr lang="en-US" sz="800" dirty="0"/>
                        <a:t>FUENTE: John R. Perry, Ed., Chemical Business Handbook, Nueva York, McGraw Hill Book Co., 1954. </a:t>
                      </a:r>
                      <a:r>
                        <a:rPr lang="es-MX" sz="800" dirty="0"/>
                        <a:t>(</a:t>
                      </a:r>
                      <a:r>
                        <a:rPr lang="es-MX" sz="800" dirty="0" err="1"/>
                        <a:t>Compilacion</a:t>
                      </a:r>
                      <a:r>
                        <a:rPr lang="es-MX" sz="800" dirty="0"/>
                        <a:t> hecha por John F. </a:t>
                      </a:r>
                      <a:r>
                        <a:rPr lang="es-MX" sz="800" dirty="0" err="1"/>
                        <a:t>Bohmfalk</a:t>
                      </a:r>
                      <a:r>
                        <a:rPr lang="es-MX" sz="800" dirty="0"/>
                        <a:t>, Clark, Dodge &amp; </a:t>
                      </a:r>
                      <a:r>
                        <a:rPr lang="es-MX" sz="800" dirty="0" err="1"/>
                        <a:t>co</a:t>
                      </a:r>
                      <a:r>
                        <a:rPr lang="es-MX" sz="800" dirty="0"/>
                        <a:t>. De Nueva York)</a:t>
                      </a:r>
                      <a:endParaRPr lang="es-MX" sz="1100" dirty="0"/>
                    </a:p>
                    <a:p>
                      <a:pPr algn="just">
                        <a:lnSpc>
                          <a:spcPct val="115000"/>
                        </a:lnSpc>
                        <a:spcAft>
                          <a:spcPts val="0"/>
                        </a:spcAft>
                      </a:pPr>
                      <a:r>
                        <a:rPr lang="es-MX" sz="800" baseline="30000" dirty="0"/>
                        <a:t>a</a:t>
                      </a:r>
                      <a:r>
                        <a:rPr lang="es-MX" sz="800" dirty="0"/>
                        <a:t> Patente y varios.</a:t>
                      </a:r>
                      <a:endParaRPr lang="es-MX" sz="1100" dirty="0"/>
                    </a:p>
                    <a:p>
                      <a:pPr algn="just">
                        <a:lnSpc>
                          <a:spcPct val="115000"/>
                        </a:lnSpc>
                        <a:spcAft>
                          <a:spcPts val="0"/>
                        </a:spcAft>
                      </a:pPr>
                      <a:r>
                        <a:rPr lang="es-MX" sz="800" baseline="30000" dirty="0"/>
                        <a:t>b</a:t>
                      </a:r>
                      <a:r>
                        <a:rPr lang="es-MX" sz="800" dirty="0"/>
                        <a:t> Incluye cambios en las reservas de pensiones y seguros, etc.</a:t>
                      </a:r>
                      <a:endParaRPr lang="es-MX" sz="1100" dirty="0"/>
                    </a:p>
                    <a:p>
                      <a:pPr algn="just">
                        <a:lnSpc>
                          <a:spcPct val="115000"/>
                        </a:lnSpc>
                        <a:spcAft>
                          <a:spcPts val="0"/>
                        </a:spcAft>
                      </a:pPr>
                      <a:r>
                        <a:rPr lang="es-MX" sz="800" dirty="0"/>
                        <a:t>NOTA: Este cuadro se reproduce con autorización de la casa editora.</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4" name="3 Marcador de número de diapositiva"/>
          <p:cNvSpPr>
            <a:spLocks noGrp="1"/>
          </p:cNvSpPr>
          <p:nvPr>
            <p:ph type="sldNum" sz="quarter" idx="12"/>
          </p:nvPr>
        </p:nvSpPr>
        <p:spPr/>
        <p:txBody>
          <a:bodyPr/>
          <a:lstStyle/>
          <a:p>
            <a:fld id="{2F9C412B-08EB-49E3-8EB8-1F5F95EFBFF0}" type="slidenum">
              <a:rPr lang="es-MX" smtClean="0"/>
              <a:pPr/>
              <a:t>148</a:t>
            </a:fld>
            <a:endParaRPr lang="es-MX"/>
          </a:p>
        </p:txBody>
      </p:sp>
    </p:spTree>
  </p:cSld>
  <p:clrMapOvr>
    <a:masterClrMapping/>
  </p:clrMapOvr>
  <p:transition advClick="0" advTm="5000">
    <p:dissolv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0" y="0"/>
          <a:ext cx="9144000" cy="6857992"/>
        </p:xfrm>
        <a:graphic>
          <a:graphicData uri="http://schemas.openxmlformats.org/drawingml/2006/table">
            <a:tbl>
              <a:tblPr firstRow="1" bandRow="1">
                <a:tableStyleId>{5C22544A-7EE6-4342-B048-85BDC9FD1C3A}</a:tableStyleId>
              </a:tblPr>
              <a:tblGrid>
                <a:gridCol w="5842008"/>
                <a:gridCol w="1111258"/>
                <a:gridCol w="1111258"/>
                <a:gridCol w="1079476"/>
              </a:tblGrid>
              <a:tr h="294702">
                <a:tc gridSpan="4">
                  <a:txBody>
                    <a:bodyPr/>
                    <a:lstStyle/>
                    <a:p>
                      <a:pPr algn="ctr">
                        <a:lnSpc>
                          <a:spcPct val="115000"/>
                        </a:lnSpc>
                        <a:spcAft>
                          <a:spcPts val="0"/>
                        </a:spcAft>
                      </a:pPr>
                      <a:r>
                        <a:rPr lang="es-MX" sz="1000" b="1" dirty="0">
                          <a:latin typeface="Arial"/>
                          <a:ea typeface="Calibri"/>
                          <a:cs typeface="Times New Roman"/>
                        </a:rPr>
                        <a:t>CUADRO VIII</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r>
              <a:tr h="374548">
                <a:tc gridSpan="4">
                  <a:txBody>
                    <a:bodyPr/>
                    <a:lstStyle/>
                    <a:p>
                      <a:pPr algn="ctr">
                        <a:lnSpc>
                          <a:spcPct val="115000"/>
                        </a:lnSpc>
                        <a:spcAft>
                          <a:spcPts val="0"/>
                        </a:spcAft>
                      </a:pPr>
                      <a:r>
                        <a:rPr lang="es-MX" sz="1000">
                          <a:latin typeface="Arial"/>
                          <a:ea typeface="Calibri"/>
                          <a:cs typeface="Times New Roman"/>
                        </a:rPr>
                        <a:t>ESTADOS UNIDOS: FUENTES Y USOS DE FONDOS PARA TODAS LAS SOCIEDADES ANONIMAS, EXCEPTUADOS BANCOS Y COMPAÑIAS DE SEGUROS, 1947-51</a:t>
                      </a:r>
                      <a:endParaRPr lang="es-MX" sz="110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r>
              <a:tr h="294702">
                <a:tc>
                  <a:txBody>
                    <a:bodyPr/>
                    <a:lstStyle/>
                    <a:p>
                      <a:pPr algn="just">
                        <a:lnSpc>
                          <a:spcPct val="115000"/>
                        </a:lnSpc>
                        <a:spcAft>
                          <a:spcPts val="0"/>
                        </a:spcAft>
                      </a:pPr>
                      <a:endParaRPr lang="es-MX" sz="1000">
                        <a:latin typeface="Arial"/>
                        <a:ea typeface="Calibri"/>
                        <a:cs typeface="Times New Roman"/>
                      </a:endParaRPr>
                    </a:p>
                  </a:txBody>
                  <a:tcPr marL="44450" marR="44450" marT="0" marB="0"/>
                </a:tc>
                <a:tc gridSpan="2">
                  <a:txBody>
                    <a:bodyPr/>
                    <a:lstStyle/>
                    <a:p>
                      <a:pPr algn="ctr">
                        <a:lnSpc>
                          <a:spcPct val="115000"/>
                        </a:lnSpc>
                        <a:spcAft>
                          <a:spcPts val="0"/>
                        </a:spcAft>
                      </a:pPr>
                      <a:r>
                        <a:rPr lang="es-MX" sz="1000">
                          <a:latin typeface="Arial"/>
                          <a:ea typeface="Calibri"/>
                          <a:cs typeface="Times New Roman"/>
                        </a:rPr>
                        <a:t>Millones de dólares</a:t>
                      </a:r>
                      <a:endParaRPr lang="es-MX" sz="1100">
                        <a:latin typeface="Calibri"/>
                        <a:ea typeface="Calibri"/>
                        <a:cs typeface="Times New Roman"/>
                      </a:endParaRPr>
                    </a:p>
                  </a:txBody>
                  <a:tcPr marL="44450" marR="44450" marT="0" marB="0"/>
                </a:tc>
                <a:tc hMerge="1">
                  <a:txBody>
                    <a:bodyPr/>
                    <a:lstStyle/>
                    <a:p>
                      <a:endParaRPr lang="es-MX"/>
                    </a:p>
                  </a:txBody>
                  <a:tcPr/>
                </a:tc>
                <a:tc>
                  <a:txBody>
                    <a:bodyPr/>
                    <a:lstStyle/>
                    <a:p>
                      <a:pPr algn="ctr">
                        <a:lnSpc>
                          <a:spcPct val="115000"/>
                        </a:lnSpc>
                        <a:spcAft>
                          <a:spcPts val="0"/>
                        </a:spcAft>
                      </a:pPr>
                      <a:r>
                        <a:rPr lang="es-MX" sz="1000">
                          <a:latin typeface="Arial"/>
                          <a:ea typeface="Calibri"/>
                          <a:cs typeface="Times New Roman"/>
                        </a:rPr>
                        <a:t>Porcentajes</a:t>
                      </a:r>
                      <a:endParaRPr lang="es-MX" sz="1100">
                        <a:latin typeface="Calibri"/>
                        <a:ea typeface="Calibri"/>
                        <a:cs typeface="Times New Roman"/>
                      </a:endParaRPr>
                    </a:p>
                  </a:txBody>
                  <a:tcPr marL="44450" marR="44450" marT="0" marB="0"/>
                </a:tc>
              </a:tr>
              <a:tr h="294702">
                <a:tc>
                  <a:txBody>
                    <a:bodyPr/>
                    <a:lstStyle/>
                    <a:p>
                      <a:pPr>
                        <a:lnSpc>
                          <a:spcPct val="115000"/>
                        </a:lnSpc>
                        <a:spcAft>
                          <a:spcPts val="0"/>
                        </a:spcAft>
                      </a:pPr>
                      <a:r>
                        <a:rPr lang="es-MX" sz="1000" b="1">
                          <a:latin typeface="Arial"/>
                          <a:ea typeface="Calibri"/>
                          <a:cs typeface="Times New Roman"/>
                        </a:rPr>
                        <a:t>Uso de fondos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121.4</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100.0</a:t>
                      </a:r>
                      <a:endParaRPr lang="es-MX" sz="1100">
                        <a:latin typeface="Calibri"/>
                        <a:ea typeface="Calibri"/>
                        <a:cs typeface="Times New Roman"/>
                      </a:endParaRPr>
                    </a:p>
                  </a:txBody>
                  <a:tcPr marL="68580" marR="68580" marT="0" marB="0"/>
                </a:tc>
              </a:tr>
              <a:tr h="294702">
                <a:tc>
                  <a:txBody>
                    <a:bodyPr/>
                    <a:lstStyle/>
                    <a:p>
                      <a:pPr>
                        <a:lnSpc>
                          <a:spcPct val="115000"/>
                        </a:lnSpc>
                        <a:spcAft>
                          <a:spcPts val="0"/>
                        </a:spcAft>
                      </a:pPr>
                      <a:r>
                        <a:rPr lang="es-MX" sz="1000" dirty="0">
                          <a:latin typeface="Arial"/>
                          <a:ea typeface="Calibri"/>
                          <a:cs typeface="Times New Roman"/>
                        </a:rPr>
                        <a:t>  Fabricas y equipos</a:t>
                      </a:r>
                      <a:endParaRPr lang="es-MX" sz="1100" dirty="0">
                        <a:latin typeface="Calibri"/>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88.6</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73.0</a:t>
                      </a:r>
                      <a:endParaRPr lang="es-MX" sz="1100">
                        <a:latin typeface="Calibri"/>
                        <a:ea typeface="Calibri"/>
                        <a:cs typeface="Times New Roman"/>
                      </a:endParaRPr>
                    </a:p>
                  </a:txBody>
                  <a:tcPr marL="68580" marR="68580" marT="0" marB="0"/>
                </a:tc>
              </a:tr>
              <a:tr h="294702">
                <a:tc>
                  <a:txBody>
                    <a:bodyPr/>
                    <a:lstStyle/>
                    <a:p>
                      <a:pPr>
                        <a:lnSpc>
                          <a:spcPct val="115000"/>
                        </a:lnSpc>
                        <a:spcAft>
                          <a:spcPts val="0"/>
                        </a:spcAft>
                      </a:pPr>
                      <a:r>
                        <a:rPr lang="es-MX" sz="1000">
                          <a:latin typeface="Arial"/>
                          <a:ea typeface="Calibri"/>
                          <a:cs typeface="Times New Roman"/>
                        </a:rPr>
                        <a:t>  Capital de trabajo (neto)</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32.8</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27.0</a:t>
                      </a:r>
                      <a:endParaRPr lang="es-MX" sz="1100">
                        <a:latin typeface="Calibri"/>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Aumento de existencias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23.1</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Aumento de cuentas por cobrar</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26.1</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Aumento en efectivo y títulos del Estado</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14.1</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Aumento de otros bienes en cuenta corriente</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0.6</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Disminucion en cuentas por pagar</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-12.3</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Aumento en impuestos federales por pagar</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-8.5</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Aumento de otras deudas en cuenta corriente</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-2.2</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b="1">
                          <a:latin typeface="Arial"/>
                          <a:ea typeface="Calibri"/>
                          <a:cs typeface="Times New Roman"/>
                        </a:rPr>
                        <a:t>Fuente de fondos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125.2</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100.0</a:t>
                      </a:r>
                      <a:endParaRPr lang="es-MX" sz="1100">
                        <a:latin typeface="Calibri"/>
                        <a:ea typeface="Calibri"/>
                        <a:cs typeface="Times New Roman"/>
                      </a:endParaRPr>
                    </a:p>
                  </a:txBody>
                  <a:tcPr marL="68580" marR="68580" marT="0" marB="0"/>
                </a:tc>
              </a:tr>
              <a:tr h="294702">
                <a:tc>
                  <a:txBody>
                    <a:bodyPr/>
                    <a:lstStyle/>
                    <a:p>
                      <a:pPr>
                        <a:lnSpc>
                          <a:spcPct val="115000"/>
                        </a:lnSpc>
                        <a:spcAft>
                          <a:spcPts val="0"/>
                        </a:spcAft>
                      </a:pPr>
                      <a:r>
                        <a:rPr lang="es-MX" sz="1000">
                          <a:latin typeface="Arial"/>
                          <a:ea typeface="Calibri"/>
                          <a:cs typeface="Times New Roman"/>
                        </a:rPr>
                        <a:t>  Internas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88.8</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71.0</a:t>
                      </a:r>
                      <a:endParaRPr lang="es-MX" sz="1100">
                        <a:latin typeface="Calibri"/>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Utilidades retenidas y reservas de agotamiento</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54.4</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Reservas de depreciación </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34.4</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a:latin typeface="Arial"/>
                          <a:ea typeface="Calibri"/>
                          <a:cs typeface="Times New Roman"/>
                        </a:rPr>
                        <a:t>  Externas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36.4</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29.0</a:t>
                      </a:r>
                      <a:endParaRPr lang="es-MX" sz="1100">
                        <a:latin typeface="Calibri"/>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Aumento en prestamos bancarios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7.8</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Aumento en hipotecas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3.9</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i="1">
                          <a:latin typeface="Arial"/>
                          <a:ea typeface="Calibri"/>
                          <a:cs typeface="Times New Roman"/>
                        </a:rPr>
                        <a:t>    Aumento neto en nuevas emisiones de títulos</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24.7</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a:txBody>
                    <a:bodyPr/>
                    <a:lstStyle/>
                    <a:p>
                      <a:pPr>
                        <a:lnSpc>
                          <a:spcPct val="115000"/>
                        </a:lnSpc>
                        <a:spcAft>
                          <a:spcPts val="0"/>
                        </a:spcAft>
                      </a:pPr>
                      <a:r>
                        <a:rPr lang="es-MX" sz="1000" b="1">
                          <a:latin typeface="Arial"/>
                          <a:ea typeface="Calibri"/>
                          <a:cs typeface="Times New Roman"/>
                        </a:rPr>
                        <a:t>Diferencia</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r>
                        <a:rPr lang="es-MX" sz="1000">
                          <a:latin typeface="Arial"/>
                          <a:ea typeface="Calibri"/>
                          <a:cs typeface="Times New Roman"/>
                        </a:rPr>
                        <a:t>3.8</a:t>
                      </a:r>
                      <a:endParaRPr lang="es-MX" sz="1100">
                        <a:latin typeface="Calibri"/>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c>
                  <a:txBody>
                    <a:bodyPr/>
                    <a:lstStyle/>
                    <a:p>
                      <a:pPr algn="r">
                        <a:lnSpc>
                          <a:spcPct val="115000"/>
                        </a:lnSpc>
                        <a:spcAft>
                          <a:spcPts val="0"/>
                        </a:spcAft>
                      </a:pPr>
                      <a:endParaRPr lang="es-MX" sz="1000">
                        <a:latin typeface="Arial"/>
                        <a:ea typeface="Calibri"/>
                        <a:cs typeface="Times New Roman"/>
                      </a:endParaRPr>
                    </a:p>
                  </a:txBody>
                  <a:tcPr marL="68580" marR="68580" marT="0" marB="0"/>
                </a:tc>
              </a:tr>
              <a:tr h="294702">
                <a:tc gridSpan="4">
                  <a:txBody>
                    <a:bodyPr/>
                    <a:lstStyle/>
                    <a:p>
                      <a:pPr algn="just">
                        <a:lnSpc>
                          <a:spcPct val="115000"/>
                        </a:lnSpc>
                        <a:spcAft>
                          <a:spcPts val="0"/>
                        </a:spcAft>
                      </a:pPr>
                      <a:r>
                        <a:rPr lang="es-MX" sz="800" dirty="0">
                          <a:latin typeface="Arial"/>
                          <a:ea typeface="Calibri"/>
                          <a:cs typeface="Times New Roman"/>
                        </a:rPr>
                        <a:t>FUENTE: La misma del cuadro anterior.</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4" name="3 Marcador de número de diapositiva"/>
          <p:cNvSpPr>
            <a:spLocks noGrp="1"/>
          </p:cNvSpPr>
          <p:nvPr>
            <p:ph type="sldNum" sz="quarter" idx="12"/>
          </p:nvPr>
        </p:nvSpPr>
        <p:spPr/>
        <p:txBody>
          <a:bodyPr/>
          <a:lstStyle/>
          <a:p>
            <a:fld id="{2F9C412B-08EB-49E3-8EB8-1F5F95EFBFF0}" type="slidenum">
              <a:rPr lang="es-MX" smtClean="0"/>
              <a:pPr/>
              <a:t>149</a:t>
            </a:fld>
            <a:endParaRPr lang="es-MX"/>
          </a:p>
        </p:txBody>
      </p:sp>
    </p:spTree>
  </p:cSld>
  <p:clrMapOvr>
    <a:masterClrMapping/>
  </p:clrMapOvr>
  <p:transition advClick="0" advTm="5000">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3" name="2 Marcador de contenido"/>
          <p:cNvSpPr>
            <a:spLocks noGrp="1"/>
          </p:cNvSpPr>
          <p:nvPr>
            <p:ph idx="1"/>
          </p:nvPr>
        </p:nvSpPr>
        <p:spPr>
          <a:xfrm>
            <a:off x="0" y="285728"/>
            <a:ext cx="9144000" cy="5214974"/>
          </a:xfrm>
        </p:spPr>
        <p:txBody>
          <a:bodyPr>
            <a:normAutofit/>
          </a:bodyPr>
          <a:lstStyle/>
          <a:p>
            <a:pPr>
              <a:buNone/>
            </a:pPr>
            <a:r>
              <a:rPr lang="es-MX" b="1" dirty="0" smtClean="0">
                <a:solidFill>
                  <a:srgbClr val="FFFF00"/>
                </a:solidFill>
                <a:latin typeface="Arial" pitchFamily="34" charset="0"/>
                <a:cs typeface="Arial" pitchFamily="34" charset="0"/>
              </a:rPr>
              <a:t> </a:t>
            </a:r>
            <a:endParaRPr lang="es-MX" sz="2600" b="1" dirty="0" smtClean="0">
              <a:solidFill>
                <a:srgbClr val="FFFF00"/>
              </a:solidFill>
              <a:latin typeface="Arial" pitchFamily="34" charset="0"/>
              <a:cs typeface="Arial" pitchFamily="34" charset="0"/>
            </a:endParaRPr>
          </a:p>
          <a:p>
            <a:pPr algn="ctr">
              <a:buNone/>
            </a:pPr>
            <a:r>
              <a:rPr lang="es-MX" sz="4000" dirty="0" smtClean="0">
                <a:solidFill>
                  <a:srgbClr val="FF0066"/>
                </a:solidFill>
                <a:latin typeface="Berlin Sans FB Demi" pitchFamily="34" charset="0"/>
                <a:cs typeface="Arial" pitchFamily="34" charset="0"/>
              </a:rPr>
              <a:t>porque los técnicos que estudian los proyectos no son necesariamente los que los instalan y hacen funcionar, aunque pertenezcan a una organización común.</a:t>
            </a:r>
            <a:r>
              <a:rPr lang="es-MX" sz="2600" dirty="0" smtClean="0">
                <a:solidFill>
                  <a:srgbClr val="FF0066"/>
                </a:solidFill>
                <a:latin typeface="Arial" pitchFamily="34" charset="0"/>
                <a:cs typeface="Arial" pitchFamily="34" charset="0"/>
              </a:rPr>
              <a:t> </a:t>
            </a:r>
          </a:p>
          <a:p>
            <a:endParaRPr lang="es-MX" dirty="0"/>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15</a:t>
            </a:fld>
            <a:endParaRPr lang="es-MX"/>
          </a:p>
        </p:txBody>
      </p:sp>
    </p:spTree>
  </p:cSld>
  <p:clrMapOvr>
    <a:masterClrMapping/>
  </p:clrMapOvr>
  <p:transition advClick="0" advTm="10000">
    <p:wipe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447914" y="285728"/>
            <a:ext cx="7767455" cy="5929354"/>
          </a:xfrm>
          <a:prstGeom prst="rect">
            <a:avLst/>
          </a:prstGeom>
        </p:spPr>
      </p:pic>
      <p:sp>
        <p:nvSpPr>
          <p:cNvPr id="3" name="2 Marcador de contenido"/>
          <p:cNvSpPr>
            <a:spLocks noGrp="1"/>
          </p:cNvSpPr>
          <p:nvPr>
            <p:ph idx="1"/>
          </p:nvPr>
        </p:nvSpPr>
        <p:spPr>
          <a:xfrm>
            <a:off x="0" y="285729"/>
            <a:ext cx="9144000" cy="5715040"/>
          </a:xfrm>
        </p:spPr>
        <p:txBody>
          <a:bodyPr>
            <a:noAutofit/>
          </a:bodyPr>
          <a:lstStyle/>
          <a:p>
            <a:pPr algn="ctr">
              <a:buNone/>
            </a:pPr>
            <a:r>
              <a:rPr lang="es-MX" sz="4000" dirty="0" smtClean="0">
                <a:latin typeface="Berlin Sans FB Demi" pitchFamily="34" charset="0"/>
              </a:rPr>
              <a:t>La comparación entre ambos cuadros revela algunas de las diferencias que pueden existir entre sectores en cuanto a sus esquemas de fuentes y usos de fondos. </a:t>
            </a:r>
            <a:endParaRPr lang="es-MX" sz="4000" dirty="0">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150</a:t>
            </a:fld>
            <a:endParaRPr lang="es-MX"/>
          </a:p>
        </p:txBody>
      </p:sp>
    </p:spTree>
  </p:cSld>
  <p:clrMapOvr>
    <a:masterClrMapping/>
  </p:clrMapOvr>
  <p:transition advClick="0" advTm="11000">
    <p:randomBar dir="vert"/>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447914" y="285728"/>
            <a:ext cx="7767455" cy="5929354"/>
          </a:xfrm>
          <a:prstGeom prst="rect">
            <a:avLst/>
          </a:prstGeom>
        </p:spPr>
      </p:pic>
      <p:sp>
        <p:nvSpPr>
          <p:cNvPr id="3" name="2 Marcador de contenido"/>
          <p:cNvSpPr>
            <a:spLocks noGrp="1"/>
          </p:cNvSpPr>
          <p:nvPr>
            <p:ph idx="1"/>
          </p:nvPr>
        </p:nvSpPr>
        <p:spPr>
          <a:xfrm>
            <a:off x="357158" y="285728"/>
            <a:ext cx="8329642" cy="5786478"/>
          </a:xfrm>
        </p:spPr>
        <p:txBody>
          <a:bodyPr>
            <a:noAutofit/>
          </a:bodyPr>
          <a:lstStyle/>
          <a:p>
            <a:pPr algn="ctr">
              <a:buNone/>
            </a:pPr>
            <a:r>
              <a:rPr lang="es-MX" sz="4000" dirty="0" smtClean="0">
                <a:solidFill>
                  <a:srgbClr val="FF0066"/>
                </a:solidFill>
                <a:latin typeface="Berlin Sans FB Demi" pitchFamily="34" charset="0"/>
              </a:rPr>
              <a:t>Durante el periodo considerado el 73% de los nuevos fondos de inversión de todas las sociedades anónimas se destinaban a activos fijos renovables, comparado con el 87% en el grupo de industrias químicas</a:t>
            </a:r>
            <a:r>
              <a:rPr lang="es-MX" sz="2800" dirty="0" smtClean="0">
                <a:latin typeface="Berlin Sans FB Demi" pitchFamily="34" charset="0"/>
              </a:rPr>
              <a:t>[14]</a:t>
            </a:r>
            <a:r>
              <a:rPr lang="es-MX" sz="4000" dirty="0" smtClean="0">
                <a:solidFill>
                  <a:srgbClr val="FF0066"/>
                </a:solidFill>
                <a:latin typeface="Berlin Sans FB Demi" pitchFamily="34" charset="0"/>
              </a:rPr>
              <a:t>. </a:t>
            </a:r>
            <a:endParaRPr lang="es-MX" sz="4000" dirty="0">
              <a:solidFill>
                <a:srgbClr val="FF0066"/>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151</a:t>
            </a:fld>
            <a:endParaRPr lang="es-MX"/>
          </a:p>
        </p:txBody>
      </p:sp>
      <p:sp>
        <p:nvSpPr>
          <p:cNvPr id="5" name="4 Marcador de pie de página"/>
          <p:cNvSpPr>
            <a:spLocks noGrp="1"/>
          </p:cNvSpPr>
          <p:nvPr>
            <p:ph type="ftr" sz="quarter" idx="11"/>
          </p:nvPr>
        </p:nvSpPr>
        <p:spPr>
          <a:xfrm>
            <a:off x="0" y="5857892"/>
            <a:ext cx="9144000" cy="863583"/>
          </a:xfrm>
        </p:spPr>
        <p:txBody>
          <a:bodyPr/>
          <a:lstStyle/>
          <a:p>
            <a:r>
              <a:rPr lang="es-MX" dirty="0" smtClean="0"/>
              <a:t>14] En el caso de la industria química de los Estado Unidos se ha hecho notar que su rápida expansión y la tasa relativamente alta de las reservas de depreciación ha tenido mucha influencia en el de los fondos y en el porciento de fuentes internas para el funcionamiento, respectivamente. Las reservas de depreciación constituyen la mitad de las fuentes internas de las empresas químicas y menos de la tercera parte en el resto de las empresas manufactureras.</a:t>
            </a:r>
          </a:p>
          <a:p>
            <a:endParaRPr lang="es-MX" dirty="0"/>
          </a:p>
        </p:txBody>
      </p:sp>
    </p:spTree>
  </p:cSld>
  <p:clrMapOvr>
    <a:masterClrMapping/>
  </p:clrMapOvr>
  <p:transition advClick="0" advTm="11000">
    <p:blinds dir="vert"/>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447914" y="285728"/>
            <a:ext cx="7767455" cy="5929354"/>
          </a:xfrm>
          <a:prstGeom prst="rect">
            <a:avLst/>
          </a:prstGeom>
        </p:spPr>
      </p:pic>
      <p:sp>
        <p:nvSpPr>
          <p:cNvPr id="3" name="2 Marcador de contenido"/>
          <p:cNvSpPr>
            <a:spLocks noGrp="1"/>
          </p:cNvSpPr>
          <p:nvPr>
            <p:ph idx="1"/>
          </p:nvPr>
        </p:nvSpPr>
        <p:spPr>
          <a:xfrm>
            <a:off x="428596" y="285728"/>
            <a:ext cx="8258204" cy="5786478"/>
          </a:xfrm>
        </p:spPr>
        <p:txBody>
          <a:bodyPr>
            <a:noAutofit/>
          </a:bodyPr>
          <a:lstStyle/>
          <a:p>
            <a:pPr algn="ctr">
              <a:buNone/>
            </a:pPr>
            <a:r>
              <a:rPr lang="es-MX" sz="4000" dirty="0" smtClean="0">
                <a:latin typeface="Berlin Sans FB Demi" pitchFamily="34" charset="0"/>
              </a:rPr>
              <a:t>En cuanto al origen, el 71 % de los fondos de todas las sociedades anónimas provenía de fuentes internas, frente a un 68% en la industria química.</a:t>
            </a:r>
          </a:p>
          <a:p>
            <a:pPr algn="ctr">
              <a:buNone/>
            </a:pPr>
            <a:endParaRPr lang="es-MX" sz="3400" b="1"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152</a:t>
            </a:fld>
            <a:endParaRPr lang="es-MX"/>
          </a:p>
        </p:txBody>
      </p:sp>
    </p:spTree>
  </p:cSld>
  <p:clrMapOvr>
    <a:masterClrMapping/>
  </p:clrMapOvr>
  <p:transition advClick="0" advTm="11000">
    <p:diamond/>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447914" y="285728"/>
            <a:ext cx="7767455" cy="5929354"/>
          </a:xfrm>
          <a:prstGeom prst="rect">
            <a:avLst/>
          </a:prstGeom>
        </p:spPr>
      </p:pic>
      <p:sp>
        <p:nvSpPr>
          <p:cNvPr id="3" name="2 Marcador de contenido"/>
          <p:cNvSpPr>
            <a:spLocks noGrp="1"/>
          </p:cNvSpPr>
          <p:nvPr>
            <p:ph idx="1"/>
          </p:nvPr>
        </p:nvSpPr>
        <p:spPr>
          <a:xfrm>
            <a:off x="357158" y="428604"/>
            <a:ext cx="8329642" cy="5697559"/>
          </a:xfrm>
        </p:spPr>
        <p:txBody>
          <a:bodyPr>
            <a:noAutofit/>
          </a:bodyPr>
          <a:lstStyle/>
          <a:p>
            <a:pPr algn="ctr">
              <a:buNone/>
            </a:pPr>
            <a:r>
              <a:rPr lang="es-MX" sz="4000" dirty="0" smtClean="0">
                <a:solidFill>
                  <a:srgbClr val="FF0066"/>
                </a:solidFill>
                <a:latin typeface="Berlin Sans FB Demi" pitchFamily="34" charset="0"/>
              </a:rPr>
              <a:t>También se puede preparar el cuadro de fuentes y usos de fondos al nivel microeconómico a fin de mostrar exactamente como se proyecta financiar la empresa concreta que motiva el estudio. </a:t>
            </a:r>
            <a:endParaRPr lang="es-MX" sz="4000" dirty="0">
              <a:solidFill>
                <a:srgbClr val="FF0066"/>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153</a:t>
            </a:fld>
            <a:endParaRPr lang="es-MX"/>
          </a:p>
        </p:txBody>
      </p:sp>
    </p:spTree>
  </p:cSld>
  <p:clrMapOvr>
    <a:masterClrMapping/>
  </p:clrMapOvr>
  <p:transition advClick="0" advTm="10000">
    <p:strips/>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447914" y="285728"/>
            <a:ext cx="7767455" cy="5929354"/>
          </a:xfrm>
          <a:prstGeom prst="rect">
            <a:avLst/>
          </a:prstGeom>
        </p:spPr>
      </p:pic>
      <p:sp>
        <p:nvSpPr>
          <p:cNvPr id="3" name="2 Marcador de contenido"/>
          <p:cNvSpPr>
            <a:spLocks noGrp="1"/>
          </p:cNvSpPr>
          <p:nvPr>
            <p:ph idx="1"/>
          </p:nvPr>
        </p:nvSpPr>
        <p:spPr>
          <a:xfrm>
            <a:off x="357158" y="428604"/>
            <a:ext cx="8329642" cy="5697559"/>
          </a:xfrm>
        </p:spPr>
        <p:txBody>
          <a:bodyPr>
            <a:noAutofit/>
          </a:bodyPr>
          <a:lstStyle/>
          <a:p>
            <a:pPr algn="ctr">
              <a:buNone/>
            </a:pPr>
            <a:r>
              <a:rPr lang="es-MX" sz="4000" dirty="0" smtClean="0">
                <a:latin typeface="Berlin Sans FB Demi" pitchFamily="34" charset="0"/>
              </a:rPr>
              <a:t>Este cuadro es, naturalmente, el que mas interesa en la presentación del proyecto, y en el que se pueden mostrar los proyectos de financiamiento tanto de la etapa de instalación como de la etapa de funcionamiento. </a:t>
            </a:r>
            <a:endParaRPr lang="es-MX" sz="4000" dirty="0">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154</a:t>
            </a:fld>
            <a:endParaRPr lang="es-MX"/>
          </a:p>
        </p:txBody>
      </p:sp>
    </p:spTree>
  </p:cSld>
  <p:clrMapOvr>
    <a:masterClrMapping/>
  </p:clrMapOvr>
  <p:transition advClick="0" advTm="10000">
    <p:blinds dir="vert"/>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447914" y="285728"/>
            <a:ext cx="7767455" cy="5929354"/>
          </a:xfrm>
          <a:prstGeom prst="rect">
            <a:avLst/>
          </a:prstGeom>
        </p:spPr>
      </p:pic>
      <p:sp>
        <p:nvSpPr>
          <p:cNvPr id="3" name="2 Marcador de contenido"/>
          <p:cNvSpPr>
            <a:spLocks noGrp="1"/>
          </p:cNvSpPr>
          <p:nvPr>
            <p:ph idx="1"/>
          </p:nvPr>
        </p:nvSpPr>
        <p:spPr>
          <a:xfrm>
            <a:off x="428596" y="642918"/>
            <a:ext cx="8229600" cy="4525963"/>
          </a:xfrm>
        </p:spPr>
        <p:txBody>
          <a:bodyPr>
            <a:normAutofit lnSpcReduction="10000"/>
          </a:bodyPr>
          <a:lstStyle/>
          <a:p>
            <a:pPr algn="ctr">
              <a:buNone/>
            </a:pPr>
            <a:r>
              <a:rPr lang="es-MX" sz="4000" dirty="0" smtClean="0">
                <a:solidFill>
                  <a:srgbClr val="FF0066"/>
                </a:solidFill>
                <a:latin typeface="Berlin Sans FB Demi" pitchFamily="34" charset="0"/>
              </a:rPr>
              <a:t>Esta ultima indispensable para demostrar que será posible servir los créditos a largo plazo que se obtengan en la etapa de instalación y, en general, para exponer las condiciones financieras en que se desenvolverá la empresa.</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155</a:t>
            </a:fld>
            <a:endParaRPr lang="es-MX"/>
          </a:p>
        </p:txBody>
      </p:sp>
    </p:spTree>
  </p:cSld>
  <p:clrMapOvr>
    <a:masterClrMapping/>
  </p:clrMapOvr>
  <p:transition advClick="0" advTm="10000">
    <p:randomBar dir="vert"/>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5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857364"/>
            <a:ext cx="8043890" cy="2686056"/>
          </a:xfrm>
        </p:spPr>
        <p:txBody>
          <a:bodyPr/>
          <a:lstStyle/>
          <a:p>
            <a:pPr lvl="0" algn="ctr">
              <a:buNone/>
            </a:pPr>
            <a:r>
              <a:rPr lang="es-MX" sz="6000" b="1" spc="50" dirty="0" smtClean="0">
                <a:ln w="13500">
                  <a:solidFill>
                    <a:schemeClr val="accent1">
                      <a:shade val="2500"/>
                      <a:alpha val="6500"/>
                    </a:schemeClr>
                  </a:solidFill>
                  <a:prstDash val="solid"/>
                </a:ln>
                <a:solidFill>
                  <a:srgbClr val="CC00CC"/>
                </a:solidFill>
                <a:effectLst>
                  <a:outerShdw blurRad="50800" dist="38100" algn="l" rotWithShape="0">
                    <a:prstClr val="black">
                      <a:alpha val="40000"/>
                    </a:prstClr>
                  </a:outerShdw>
                  <a:reflection blurRad="6350" stA="60000" endA="900" endPos="58000" dir="5400000" sy="-100000" algn="bl" rotWithShape="0"/>
                </a:effectLst>
              </a:rPr>
              <a:t>b) Cuadros de fuentes y usos en la instalación </a:t>
            </a:r>
          </a:p>
          <a:p>
            <a:pPr>
              <a:buNone/>
            </a:pPr>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156</a:t>
            </a:fld>
            <a:endParaRPr lang="es-MX"/>
          </a:p>
        </p:txBody>
      </p:sp>
    </p:spTree>
  </p:cSld>
  <p:clrMapOvr>
    <a:masterClrMapping/>
  </p:clrMapOvr>
  <p:transition advClick="0" advTm="800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472" y="357166"/>
            <a:ext cx="7786742" cy="6072230"/>
          </a:xfrm>
        </p:spPr>
        <p:txBody>
          <a:bodyPr>
            <a:normAutofit/>
          </a:bodyPr>
          <a:lstStyle/>
          <a:p>
            <a:r>
              <a:rPr lang="es-MX" sz="4000" dirty="0" smtClean="0">
                <a:solidFill>
                  <a:srgbClr val="0070C0"/>
                </a:solidFill>
                <a:latin typeface="Berlin Sans FB Demi" pitchFamily="34" charset="0"/>
              </a:rPr>
              <a:t>Los datos básicos para preparar el cuadro de fuentes y usos de fondos para el periodo de instalación del proyecto provienen del calendario de inversiones y de la decisión respecto a las fuentes de recursos financieros que se proyecta emplear. </a:t>
            </a:r>
            <a:endParaRPr lang="es-MX" sz="4000" dirty="0">
              <a:solidFill>
                <a:srgbClr val="0070C0"/>
              </a:solidFill>
              <a:latin typeface="Berlin Sans FB Demi" pitchFamily="34" charset="0"/>
            </a:endParaRPr>
          </a:p>
        </p:txBody>
      </p:sp>
      <p:sp>
        <p:nvSpPr>
          <p:cNvPr id="4" name="3 Marcador de número de diapositiva"/>
          <p:cNvSpPr>
            <a:spLocks noGrp="1"/>
          </p:cNvSpPr>
          <p:nvPr>
            <p:ph type="sldNum" sz="quarter" idx="12"/>
          </p:nvPr>
        </p:nvSpPr>
        <p:spPr/>
        <p:txBody>
          <a:bodyPr/>
          <a:lstStyle/>
          <a:p>
            <a:fld id="{2F9C412B-08EB-49E3-8EB8-1F5F95EFBFF0}" type="slidenum">
              <a:rPr lang="es-MX" smtClean="0"/>
              <a:pPr/>
              <a:t>157</a:t>
            </a:fld>
            <a:endParaRPr lang="es-MX"/>
          </a:p>
        </p:txBody>
      </p:sp>
    </p:spTree>
  </p:cSld>
  <p:clrMapOvr>
    <a:masterClrMapping/>
  </p:clrMapOvr>
  <p:transition advClick="0" advTm="5000">
    <p:push/>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472" y="357166"/>
            <a:ext cx="7786742" cy="6072230"/>
          </a:xfrm>
        </p:spPr>
        <p:txBody>
          <a:bodyPr>
            <a:normAutofit/>
          </a:bodyPr>
          <a:lstStyle/>
          <a:p>
            <a:r>
              <a:rPr lang="es-MX" sz="4000" dirty="0" smtClean="0">
                <a:solidFill>
                  <a:srgbClr val="00B050"/>
                </a:solidFill>
                <a:latin typeface="Berlin Sans FB Demi" pitchFamily="34" charset="0"/>
              </a:rPr>
              <a:t>Se debe abarcar todo el periodo previsto en el calendario de inversiones, mostrando los datos año por año o con arreglo a otros intervalos de tiempo, según la disposición que se muestra en el cuadro IX. </a:t>
            </a:r>
            <a:endParaRPr lang="es-MX" sz="4000" dirty="0">
              <a:solidFill>
                <a:srgbClr val="00B050"/>
              </a:solidFill>
              <a:latin typeface="Berlin Sans FB Demi" pitchFamily="34" charset="0"/>
            </a:endParaRPr>
          </a:p>
        </p:txBody>
      </p:sp>
      <p:sp>
        <p:nvSpPr>
          <p:cNvPr id="4" name="3 Marcador de número de diapositiva"/>
          <p:cNvSpPr>
            <a:spLocks noGrp="1"/>
          </p:cNvSpPr>
          <p:nvPr>
            <p:ph type="sldNum" sz="quarter" idx="12"/>
          </p:nvPr>
        </p:nvSpPr>
        <p:spPr/>
        <p:txBody>
          <a:bodyPr/>
          <a:lstStyle/>
          <a:p>
            <a:fld id="{2F9C412B-08EB-49E3-8EB8-1F5F95EFBFF0}" type="slidenum">
              <a:rPr lang="es-MX" smtClean="0"/>
              <a:pPr/>
              <a:t>158</a:t>
            </a:fld>
            <a:endParaRPr lang="es-MX"/>
          </a:p>
        </p:txBody>
      </p:sp>
    </p:spTree>
  </p:cSld>
  <p:clrMapOvr>
    <a:masterClrMapping/>
  </p:clrMapOvr>
  <p:transition advClick="0" advTm="5000">
    <p:dissolv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0" y="1"/>
          <a:ext cx="9144000" cy="7280514"/>
        </p:xfrm>
        <a:graphic>
          <a:graphicData uri="http://schemas.openxmlformats.org/drawingml/2006/table">
            <a:tbl>
              <a:tblPr firstRow="1" bandRow="1">
                <a:tableStyleId>{5C22544A-7EE6-4342-B048-85BDC9FD1C3A}</a:tableStyleId>
              </a:tblPr>
              <a:tblGrid>
                <a:gridCol w="7000892"/>
                <a:gridCol w="642942"/>
                <a:gridCol w="714380"/>
                <a:gridCol w="785786"/>
              </a:tblGrid>
              <a:tr h="187066">
                <a:tc gridSpan="4">
                  <a:txBody>
                    <a:bodyPr/>
                    <a:lstStyle/>
                    <a:p>
                      <a:pPr algn="ctr">
                        <a:lnSpc>
                          <a:spcPct val="115000"/>
                        </a:lnSpc>
                        <a:spcAft>
                          <a:spcPts val="0"/>
                        </a:spcAft>
                      </a:pPr>
                      <a:r>
                        <a:rPr lang="es-MX" sz="1000" b="1" dirty="0">
                          <a:latin typeface="Arial"/>
                          <a:ea typeface="Calibri"/>
                          <a:cs typeface="Times New Roman"/>
                        </a:rPr>
                        <a:t>CUADRO IX</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r>
              <a:tr h="318793">
                <a:tc gridSpan="4">
                  <a:txBody>
                    <a:bodyPr/>
                    <a:lstStyle/>
                    <a:p>
                      <a:pPr marL="68580" algn="ctr">
                        <a:lnSpc>
                          <a:spcPct val="115000"/>
                        </a:lnSpc>
                        <a:spcAft>
                          <a:spcPts val="0"/>
                        </a:spcAft>
                      </a:pPr>
                      <a:r>
                        <a:rPr lang="es-MX" sz="1000">
                          <a:latin typeface="Arial"/>
                          <a:ea typeface="Calibri"/>
                          <a:cs typeface="Times New Roman"/>
                        </a:rPr>
                        <a:t>FUENTES Y USOS DE FONDOS EN LA INSTALACION DE LA EMPRESA</a:t>
                      </a:r>
                      <a:endParaRPr lang="es-MX" sz="1100">
                        <a:latin typeface="Calibri"/>
                        <a:ea typeface="Calibri"/>
                        <a:cs typeface="Times New Roman"/>
                      </a:endParaRPr>
                    </a:p>
                    <a:p>
                      <a:pPr marL="68580" algn="ctr">
                        <a:lnSpc>
                          <a:spcPct val="115000"/>
                        </a:lnSpc>
                        <a:spcAft>
                          <a:spcPts val="0"/>
                        </a:spcAft>
                      </a:pPr>
                      <a:r>
                        <a:rPr lang="es-MX" sz="1000">
                          <a:latin typeface="Arial"/>
                          <a:ea typeface="Calibri"/>
                          <a:cs typeface="Times New Roman"/>
                        </a:rPr>
                        <a:t>(Periodo de instalación estimado en años)</a:t>
                      </a:r>
                      <a:endParaRPr lang="es-MX" sz="110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r>
              <a:tr h="187066">
                <a:tc>
                  <a:txBody>
                    <a:bodyPr/>
                    <a:lstStyle/>
                    <a:p>
                      <a:pPr marL="68580" algn="just">
                        <a:lnSpc>
                          <a:spcPct val="115000"/>
                        </a:lnSpc>
                        <a:spcAft>
                          <a:spcPts val="0"/>
                        </a:spcAft>
                      </a:pPr>
                      <a:endParaRPr lang="es-MX" sz="1000">
                        <a:latin typeface="Arial"/>
                        <a:ea typeface="Calibri"/>
                        <a:cs typeface="Times New Roman"/>
                      </a:endParaRPr>
                    </a:p>
                  </a:txBody>
                  <a:tcPr marL="44450" marR="44450" marT="0" marB="0"/>
                </a:tc>
                <a:tc gridSpan="3">
                  <a:txBody>
                    <a:bodyPr/>
                    <a:lstStyle/>
                    <a:p>
                      <a:pPr algn="ctr">
                        <a:lnSpc>
                          <a:spcPct val="115000"/>
                        </a:lnSpc>
                        <a:spcAft>
                          <a:spcPts val="0"/>
                        </a:spcAft>
                      </a:pPr>
                      <a:r>
                        <a:rPr lang="es-MX" sz="1000">
                          <a:latin typeface="Arial"/>
                          <a:ea typeface="Calibri"/>
                          <a:cs typeface="Times New Roman"/>
                        </a:rPr>
                        <a:t>Intervalos de tiempo</a:t>
                      </a:r>
                      <a:endParaRPr lang="es-MX" sz="110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r>
              <a:tr h="187066">
                <a:tc>
                  <a:txBody>
                    <a:bodyPr/>
                    <a:lstStyle/>
                    <a:p>
                      <a:pPr marL="68580" algn="just">
                        <a:lnSpc>
                          <a:spcPct val="115000"/>
                        </a:lnSpc>
                        <a:spcAft>
                          <a:spcPts val="0"/>
                        </a:spcAft>
                      </a:pPr>
                      <a:endParaRPr lang="es-MX" sz="1000">
                        <a:latin typeface="Arial"/>
                        <a:ea typeface="Calibri"/>
                        <a:cs typeface="Times New Roman"/>
                      </a:endParaRPr>
                    </a:p>
                  </a:txBody>
                  <a:tcPr marL="44450" marR="44450" marT="0" marB="0"/>
                </a:tc>
                <a:tc>
                  <a:txBody>
                    <a:bodyPr/>
                    <a:lstStyle/>
                    <a:p>
                      <a:pPr marL="68580" algn="just">
                        <a:lnSpc>
                          <a:spcPct val="115000"/>
                        </a:lnSpc>
                        <a:spcAft>
                          <a:spcPts val="0"/>
                        </a:spcAft>
                      </a:pPr>
                      <a:r>
                        <a:rPr lang="es-MX" sz="1000">
                          <a:latin typeface="Arial"/>
                          <a:ea typeface="Calibri"/>
                          <a:cs typeface="Times New Roman"/>
                        </a:rPr>
                        <a:t>Año 1</a:t>
                      </a:r>
                      <a:endParaRPr lang="es-MX" sz="1100">
                        <a:latin typeface="Calibri"/>
                        <a:ea typeface="Calibri"/>
                        <a:cs typeface="Times New Roman"/>
                      </a:endParaRPr>
                    </a:p>
                  </a:txBody>
                  <a:tcPr marL="44450" marR="44450" marT="0" marB="0"/>
                </a:tc>
                <a:tc>
                  <a:txBody>
                    <a:bodyPr/>
                    <a:lstStyle/>
                    <a:p>
                      <a:pPr marL="68580" algn="just">
                        <a:lnSpc>
                          <a:spcPct val="115000"/>
                        </a:lnSpc>
                        <a:spcAft>
                          <a:spcPts val="0"/>
                        </a:spcAft>
                      </a:pPr>
                      <a:r>
                        <a:rPr lang="es-MX" sz="1000" dirty="0">
                          <a:latin typeface="Arial"/>
                          <a:ea typeface="Calibri"/>
                          <a:cs typeface="Times New Roman"/>
                        </a:rPr>
                        <a:t>Año 2</a:t>
                      </a:r>
                      <a:endParaRPr lang="es-MX" sz="1100" dirty="0">
                        <a:latin typeface="Calibri"/>
                        <a:ea typeface="Calibri"/>
                        <a:cs typeface="Times New Roman"/>
                      </a:endParaRPr>
                    </a:p>
                  </a:txBody>
                  <a:tcPr marL="44450" marR="44450" marT="0" marB="0"/>
                </a:tc>
                <a:tc>
                  <a:txBody>
                    <a:bodyPr/>
                    <a:lstStyle/>
                    <a:p>
                      <a:pPr marL="68580" algn="just">
                        <a:lnSpc>
                          <a:spcPct val="115000"/>
                        </a:lnSpc>
                        <a:spcAft>
                          <a:spcPts val="0"/>
                        </a:spcAft>
                      </a:pPr>
                      <a:r>
                        <a:rPr lang="es-MX" sz="1000" dirty="0">
                          <a:latin typeface="Arial"/>
                          <a:ea typeface="Calibri"/>
                          <a:cs typeface="Times New Roman"/>
                        </a:rPr>
                        <a:t>Año 3</a:t>
                      </a:r>
                      <a:endParaRPr lang="es-MX" sz="1100" dirty="0">
                        <a:latin typeface="Calibri"/>
                        <a:ea typeface="Calibri"/>
                        <a:cs typeface="Times New Roman"/>
                      </a:endParaRPr>
                    </a:p>
                  </a:txBody>
                  <a:tcPr marL="44450" marR="44450" marT="0" marB="0"/>
                </a:tc>
              </a:tr>
              <a:tr h="187066">
                <a:tc>
                  <a:txBody>
                    <a:bodyPr/>
                    <a:lstStyle/>
                    <a:p>
                      <a:pPr>
                        <a:lnSpc>
                          <a:spcPct val="115000"/>
                        </a:lnSpc>
                        <a:spcAft>
                          <a:spcPts val="0"/>
                        </a:spcAft>
                      </a:pPr>
                      <a:r>
                        <a:rPr lang="es-MX" sz="1000" b="1">
                          <a:latin typeface="Arial"/>
                          <a:ea typeface="Calibri"/>
                          <a:cs typeface="Times New Roman"/>
                        </a:rPr>
                        <a:t>FUENTES:</a:t>
                      </a:r>
                      <a:endParaRPr lang="es-MX" sz="1100">
                        <a:latin typeface="Calibri"/>
                        <a:ea typeface="Calibri"/>
                        <a:cs typeface="Times New Roman"/>
                      </a:endParaRPr>
                    </a:p>
                  </a:txBody>
                  <a:tcPr marL="68580" marR="68580" marT="0" marB="0"/>
                </a:tc>
                <a:tc gridSpan="3">
                  <a:txBody>
                    <a:bodyPr/>
                    <a:lstStyle/>
                    <a:p>
                      <a:pPr>
                        <a:lnSpc>
                          <a:spcPct val="115000"/>
                        </a:lnSpc>
                        <a:spcAft>
                          <a:spcPts val="0"/>
                        </a:spcAft>
                      </a:pPr>
                      <a:endParaRPr lang="es-MX" sz="1100">
                        <a:latin typeface="Calibri"/>
                        <a:ea typeface="Calibri"/>
                        <a:cs typeface="Times New Roman"/>
                      </a:endParaRPr>
                    </a:p>
                  </a:txBody>
                  <a:tcPr marL="68580" marR="68580" marT="0" marB="0"/>
                </a:tc>
                <a:tc hMerge="1">
                  <a:txBody>
                    <a:bodyPr/>
                    <a:lstStyle/>
                    <a:p>
                      <a:endParaRPr lang="es-MX"/>
                    </a:p>
                  </a:txBody>
                  <a:tcPr/>
                </a:tc>
                <a:tc hMerge="1">
                  <a:txBody>
                    <a:bodyPr/>
                    <a:lstStyle/>
                    <a:p>
                      <a:endParaRPr lang="es-MX"/>
                    </a:p>
                  </a:txBody>
                  <a:tcPr/>
                </a:tc>
              </a:tr>
              <a:tr h="257803">
                <a:tc>
                  <a:txBody>
                    <a:bodyPr/>
                    <a:lstStyle/>
                    <a:p>
                      <a:pPr>
                        <a:lnSpc>
                          <a:spcPct val="115000"/>
                        </a:lnSpc>
                        <a:spcAft>
                          <a:spcPts val="0"/>
                        </a:spcAft>
                      </a:pPr>
                      <a:r>
                        <a:rPr lang="es-MX" sz="1000" b="1">
                          <a:latin typeface="Arial"/>
                          <a:ea typeface="Calibri"/>
                          <a:cs typeface="Times New Roman"/>
                        </a:rPr>
                        <a:t>Externas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dirty="0"/>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a:latin typeface="Arial"/>
                          <a:ea typeface="Calibri"/>
                          <a:cs typeface="Times New Roman"/>
                        </a:rPr>
                        <a:t>  Aportaciones de capital</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i="1">
                          <a:latin typeface="Arial"/>
                          <a:ea typeface="Calibri"/>
                          <a:cs typeface="Times New Roman"/>
                        </a:rPr>
                        <a:t>    Acciones ordinarias y/o preferentes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i="1">
                          <a:latin typeface="Arial"/>
                          <a:ea typeface="Calibri"/>
                          <a:cs typeface="Times New Roman"/>
                        </a:rPr>
                        <a:t>    Otras formas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a:latin typeface="Arial"/>
                          <a:ea typeface="Calibri"/>
                          <a:cs typeface="Times New Roman"/>
                        </a:rPr>
                        <a:t>  Prestamos a largo o mediano plazo</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i="1">
                          <a:latin typeface="Arial"/>
                          <a:ea typeface="Calibri"/>
                          <a:cs typeface="Times New Roman"/>
                        </a:rPr>
                        <a:t>    Bonos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i="1">
                          <a:latin typeface="Arial"/>
                          <a:ea typeface="Calibri"/>
                          <a:cs typeface="Times New Roman"/>
                        </a:rPr>
                        <a:t>    Bancos de inversión y compañías de seguros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i="1">
                          <a:latin typeface="Arial"/>
                          <a:ea typeface="Calibri"/>
                          <a:cs typeface="Times New Roman"/>
                        </a:rPr>
                        <a:t>    Otros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b="1">
                          <a:latin typeface="Arial"/>
                          <a:ea typeface="Calibri"/>
                          <a:cs typeface="Times New Roman"/>
                        </a:rPr>
                        <a:t>Internas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a:latin typeface="Arial"/>
                          <a:ea typeface="Calibri"/>
                          <a:cs typeface="Times New Roman"/>
                        </a:rPr>
                        <a:t>  Utilidades no distribuidas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a:latin typeface="Arial"/>
                          <a:ea typeface="Calibri"/>
                          <a:cs typeface="Times New Roman"/>
                        </a:rPr>
                        <a:t>  Reservas (depreciación y otras)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a:latin typeface="Arial"/>
                          <a:ea typeface="Calibri"/>
                          <a:cs typeface="Times New Roman"/>
                        </a:rPr>
                        <a:t>  Saldo del año anterior</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b="1">
                          <a:latin typeface="Arial"/>
                          <a:ea typeface="Calibri"/>
                          <a:cs typeface="Times New Roman"/>
                        </a:rPr>
                        <a:t>Total fuentes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187066">
                <a:tc>
                  <a:txBody>
                    <a:bodyPr/>
                    <a:lstStyle/>
                    <a:p>
                      <a:pPr>
                        <a:lnSpc>
                          <a:spcPct val="115000"/>
                        </a:lnSpc>
                        <a:spcAft>
                          <a:spcPts val="0"/>
                        </a:spcAft>
                      </a:pPr>
                      <a:r>
                        <a:rPr lang="es-MX" sz="1000" b="1">
                          <a:latin typeface="Arial"/>
                          <a:ea typeface="Calibri"/>
                          <a:cs typeface="Times New Roman"/>
                        </a:rPr>
                        <a:t>USOS:</a:t>
                      </a:r>
                      <a:endParaRPr lang="es-MX" sz="1100">
                        <a:latin typeface="Calibri"/>
                        <a:ea typeface="Calibri"/>
                        <a:cs typeface="Times New Roman"/>
                      </a:endParaRPr>
                    </a:p>
                  </a:txBody>
                  <a:tcPr marL="68580" marR="68580" marT="0" marB="0"/>
                </a:tc>
                <a:tc gridSpan="3">
                  <a:txBody>
                    <a:bodyPr/>
                    <a:lstStyle/>
                    <a:p>
                      <a:pPr>
                        <a:lnSpc>
                          <a:spcPct val="115000"/>
                        </a:lnSpc>
                        <a:spcAft>
                          <a:spcPts val="0"/>
                        </a:spcAft>
                      </a:pPr>
                      <a:endParaRPr lang="es-MX" sz="1100">
                        <a:latin typeface="Calibri"/>
                        <a:ea typeface="Calibri"/>
                        <a:cs typeface="Times New Roman"/>
                      </a:endParaRPr>
                    </a:p>
                  </a:txBody>
                  <a:tcPr marL="68580" marR="68580" marT="0" marB="0"/>
                </a:tc>
                <a:tc hMerge="1">
                  <a:txBody>
                    <a:bodyPr/>
                    <a:lstStyle/>
                    <a:p>
                      <a:endParaRPr lang="es-MX"/>
                    </a:p>
                  </a:txBody>
                  <a:tcPr/>
                </a:tc>
                <a:tc hMerge="1">
                  <a:txBody>
                    <a:bodyPr/>
                    <a:lstStyle/>
                    <a:p>
                      <a:endParaRPr lang="es-MX"/>
                    </a:p>
                  </a:txBody>
                  <a:tcPr/>
                </a:tc>
              </a:tr>
              <a:tr h="257803">
                <a:tc>
                  <a:txBody>
                    <a:bodyPr/>
                    <a:lstStyle/>
                    <a:p>
                      <a:pPr>
                        <a:lnSpc>
                          <a:spcPct val="115000"/>
                        </a:lnSpc>
                        <a:spcAft>
                          <a:spcPts val="0"/>
                        </a:spcAft>
                      </a:pPr>
                      <a:r>
                        <a:rPr lang="es-MX" sz="1000">
                          <a:latin typeface="Arial"/>
                          <a:ea typeface="Calibri"/>
                          <a:cs typeface="Times New Roman"/>
                        </a:rPr>
                        <a:t>  Terrenos </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dirty="0"/>
                    </a:p>
                  </a:txBody>
                  <a:tcPr marL="68580" marR="68580" marT="0" marB="0"/>
                </a:tc>
                <a:tc>
                  <a:txBody>
                    <a:bodyPr/>
                    <a:lstStyle/>
                    <a:p>
                      <a:endParaRPr lang="es-MX" dirty="0"/>
                    </a:p>
                  </a:txBody>
                  <a:tcPr marL="68580" marR="68580" marT="0" marB="0"/>
                </a:tc>
              </a:tr>
              <a:tr h="257803">
                <a:tc>
                  <a:txBody>
                    <a:bodyPr/>
                    <a:lstStyle/>
                    <a:p>
                      <a:pPr>
                        <a:lnSpc>
                          <a:spcPct val="115000"/>
                        </a:lnSpc>
                        <a:spcAft>
                          <a:spcPts val="0"/>
                        </a:spcAft>
                      </a:pPr>
                      <a:r>
                        <a:rPr lang="es-MX" sz="1000">
                          <a:latin typeface="Arial"/>
                          <a:ea typeface="Calibri"/>
                          <a:cs typeface="Times New Roman"/>
                        </a:rPr>
                        <a:t>  Equipos e instalaciones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a:latin typeface="Arial"/>
                          <a:ea typeface="Calibri"/>
                          <a:cs typeface="Times New Roman"/>
                        </a:rPr>
                        <a:t>  Obras complementarias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a:latin typeface="Arial"/>
                          <a:ea typeface="Calibri"/>
                          <a:cs typeface="Times New Roman"/>
                        </a:rPr>
                        <a:t>  Gastos de estudio</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a:latin typeface="Arial"/>
                          <a:ea typeface="Calibri"/>
                          <a:cs typeface="Times New Roman"/>
                        </a:rPr>
                        <a:t>  Organización, patentes y varios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257803">
                <a:tc>
                  <a:txBody>
                    <a:bodyPr/>
                    <a:lstStyle/>
                    <a:p>
                      <a:pPr>
                        <a:lnSpc>
                          <a:spcPct val="115000"/>
                        </a:lnSpc>
                        <a:spcAft>
                          <a:spcPts val="0"/>
                        </a:spcAft>
                      </a:pPr>
                      <a:r>
                        <a:rPr lang="es-MX" sz="1000" b="1">
                          <a:latin typeface="Arial"/>
                          <a:ea typeface="Calibri"/>
                          <a:cs typeface="Times New Roman"/>
                        </a:rPr>
                        <a:t>Total usos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318793">
                <a:tc>
                  <a:txBody>
                    <a:bodyPr/>
                    <a:lstStyle/>
                    <a:p>
                      <a:pPr>
                        <a:lnSpc>
                          <a:spcPct val="115000"/>
                        </a:lnSpc>
                        <a:spcAft>
                          <a:spcPts val="0"/>
                        </a:spcAft>
                      </a:pPr>
                      <a:r>
                        <a:rPr lang="es-MX" sz="1000">
                          <a:latin typeface="Arial"/>
                          <a:ea typeface="Calibri"/>
                          <a:cs typeface="Times New Roman"/>
                        </a:rPr>
                        <a:t>Saldo que pasa al año siguiente</a:t>
                      </a:r>
                      <a:endParaRPr lang="es-MX" sz="1100">
                        <a:latin typeface="Calibri"/>
                        <a:ea typeface="Calibri"/>
                        <a:cs typeface="Times New Roman"/>
                      </a:endParaRPr>
                    </a:p>
                    <a:p>
                      <a:pPr>
                        <a:lnSpc>
                          <a:spcPct val="115000"/>
                        </a:lnSpc>
                        <a:spcAft>
                          <a:spcPts val="0"/>
                        </a:spcAft>
                      </a:pPr>
                      <a:r>
                        <a:rPr lang="es-MX" sz="1000">
                          <a:latin typeface="Arial"/>
                          <a:ea typeface="Calibri"/>
                          <a:cs typeface="Times New Roman"/>
                        </a:rPr>
                        <a:t>(Diferencia entre fuentes y usos, que pasa a integrar las fuentes del año siguiente, según el rubro V)</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r>
              <a:tr h="386824">
                <a:tc gridSpan="4">
                  <a:txBody>
                    <a:bodyPr/>
                    <a:lstStyle/>
                    <a:p>
                      <a:pPr algn="just">
                        <a:lnSpc>
                          <a:spcPct val="115000"/>
                        </a:lnSpc>
                        <a:spcAft>
                          <a:spcPts val="0"/>
                        </a:spcAft>
                      </a:pPr>
                      <a:r>
                        <a:rPr lang="es-MX" sz="800" baseline="30000" dirty="0">
                          <a:latin typeface="Arial"/>
                          <a:ea typeface="Calibri"/>
                          <a:cs typeface="Times New Roman"/>
                        </a:rPr>
                        <a:t>a</a:t>
                      </a:r>
                      <a:r>
                        <a:rPr lang="es-MX" sz="800" dirty="0">
                          <a:latin typeface="Arial"/>
                          <a:ea typeface="Calibri"/>
                          <a:cs typeface="Times New Roman"/>
                        </a:rPr>
                        <a:t> Se ha agrupado aquí los rubros de una manera convencional. El desglose de cada uno se </a:t>
                      </a:r>
                      <a:r>
                        <a:rPr lang="es-MX" sz="800" dirty="0" err="1">
                          <a:latin typeface="Arial"/>
                          <a:ea typeface="Calibri"/>
                          <a:cs typeface="Times New Roman"/>
                        </a:rPr>
                        <a:t>hara</a:t>
                      </a:r>
                      <a:r>
                        <a:rPr lang="es-MX" sz="800" dirty="0">
                          <a:latin typeface="Arial"/>
                          <a:ea typeface="Calibri"/>
                          <a:cs typeface="Times New Roman"/>
                        </a:rPr>
                        <a:t> en practica según el criterio del proyectista.</a:t>
                      </a:r>
                      <a:endParaRPr lang="es-MX" sz="1100" dirty="0">
                        <a:latin typeface="Calibri"/>
                        <a:ea typeface="Calibri"/>
                        <a:cs typeface="Times New Roman"/>
                      </a:endParaRPr>
                    </a:p>
                    <a:p>
                      <a:pPr algn="just">
                        <a:lnSpc>
                          <a:spcPct val="115000"/>
                        </a:lnSpc>
                        <a:spcAft>
                          <a:spcPts val="0"/>
                        </a:spcAft>
                      </a:pPr>
                      <a:r>
                        <a:rPr lang="es-MX" sz="800" baseline="30000" dirty="0">
                          <a:latin typeface="Arial"/>
                          <a:ea typeface="Calibri"/>
                          <a:cs typeface="Times New Roman"/>
                        </a:rPr>
                        <a:t>b</a:t>
                      </a:r>
                      <a:r>
                        <a:rPr lang="es-MX" sz="800" dirty="0">
                          <a:latin typeface="Arial"/>
                          <a:ea typeface="Calibri"/>
                          <a:cs typeface="Times New Roman"/>
                        </a:rPr>
                        <a:t> Naturalmente, puede ser mayor o menor. En este ultimo caso incluso puede ocurrir que los últimos años del periodo de inversión coincidan con los primeros del periodo de funcionamiento del proyecto.</a:t>
                      </a:r>
                      <a:endParaRPr lang="es-MX" sz="1100" dirty="0">
                        <a:latin typeface="Calibri"/>
                        <a:ea typeface="Calibri"/>
                        <a:cs typeface="Times New Roman"/>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4" name="3 Marcador de número de diapositiva"/>
          <p:cNvSpPr>
            <a:spLocks noGrp="1"/>
          </p:cNvSpPr>
          <p:nvPr>
            <p:ph type="sldNum" sz="quarter" idx="12"/>
          </p:nvPr>
        </p:nvSpPr>
        <p:spPr/>
        <p:txBody>
          <a:bodyPr/>
          <a:lstStyle/>
          <a:p>
            <a:fld id="{2F9C412B-08EB-49E3-8EB8-1F5F95EFBFF0}" type="slidenum">
              <a:rPr lang="es-MX" smtClean="0"/>
              <a:pPr/>
              <a:t>159</a:t>
            </a:fld>
            <a:endParaRPr lang="es-MX"/>
          </a:p>
        </p:txBody>
      </p:sp>
    </p:spTree>
  </p:cSld>
  <p:clrMapOvr>
    <a:masterClrMapping/>
  </p:clrMapOvr>
  <p:transition advClick="0" advTm="5000">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3" name="2 Marcador de contenido"/>
          <p:cNvSpPr>
            <a:spLocks noGrp="1"/>
          </p:cNvSpPr>
          <p:nvPr>
            <p:ph idx="1"/>
          </p:nvPr>
        </p:nvSpPr>
        <p:spPr>
          <a:xfrm>
            <a:off x="0" y="857232"/>
            <a:ext cx="9144000" cy="4429180"/>
          </a:xfrm>
        </p:spPr>
        <p:txBody>
          <a:bodyPr>
            <a:normAutofit/>
          </a:bodyPr>
          <a:lstStyle/>
          <a:p>
            <a:pPr algn="ctr">
              <a:buNone/>
            </a:pPr>
            <a:r>
              <a:rPr lang="es-MX" sz="4000" dirty="0" smtClean="0">
                <a:solidFill>
                  <a:srgbClr val="FFFF00"/>
                </a:solidFill>
                <a:latin typeface="Berlin Sans FB Demi" pitchFamily="34" charset="0"/>
                <a:cs typeface="Arial" pitchFamily="34" charset="0"/>
              </a:rPr>
              <a:t>Se sobrentiende que el personal que se hará cargo de la iniciativa tendrá la capacidad y los conocimientos adecuados, </a:t>
            </a:r>
          </a:p>
          <a:p>
            <a:endParaRPr lang="es-MX" dirty="0"/>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16</a:t>
            </a:fld>
            <a:endParaRPr lang="es-MX"/>
          </a:p>
        </p:txBody>
      </p:sp>
    </p:spTree>
  </p:cSld>
  <p:clrMapOvr>
    <a:masterClrMapping/>
  </p:clrMapOvr>
  <p:transition advClick="0" advTm="10000">
    <p:wipe dir="d"/>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5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357298"/>
            <a:ext cx="8143932" cy="4429156"/>
          </a:xfrm>
        </p:spPr>
        <p:txBody>
          <a:bodyPr/>
          <a:lstStyle/>
          <a:p>
            <a:pPr lvl="0" algn="ctr">
              <a:buNone/>
            </a:pPr>
            <a:r>
              <a:rPr lang="es-MX" sz="6000" b="1" spc="50" dirty="0" smtClean="0">
                <a:ln w="13500">
                  <a:noFill/>
                  <a:prstDash val="solid"/>
                </a:ln>
                <a:solidFill>
                  <a:srgbClr val="FF00FF"/>
                </a:solidFill>
                <a:effectLst>
                  <a:outerShdw blurRad="50800" dist="38100" algn="l" rotWithShape="0">
                    <a:prstClr val="black">
                      <a:alpha val="40000"/>
                    </a:prstClr>
                  </a:outerShdw>
                  <a:reflection blurRad="6350" stA="60000" endA="900" endPos="58000" dir="5400000" sy="-100000" algn="bl" rotWithShape="0"/>
                </a:effectLst>
              </a:rPr>
              <a:t>c) Fuentes y usos de fondos en el funcionamiento</a:t>
            </a:r>
          </a:p>
          <a:p>
            <a:endParaRPr lang="es-MX" dirty="0">
              <a:solidFill>
                <a:srgbClr val="00FF00"/>
              </a:solidFill>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160</a:t>
            </a:fld>
            <a:endParaRPr lang="es-MX"/>
          </a:p>
        </p:txBody>
      </p:sp>
    </p:spTree>
  </p:cSld>
  <p:clrMapOvr>
    <a:masterClrMapping/>
  </p:clrMapOvr>
  <p:transition advClick="0" advTm="800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pic>
        <p:nvPicPr>
          <p:cNvPr id="5" name="4 Imagen" descr="gif-animados-economia-Estadisticas_23061.gif"/>
          <p:cNvPicPr>
            <a:picLocks noChangeAspect="1"/>
          </p:cNvPicPr>
          <p:nvPr/>
        </p:nvPicPr>
        <p:blipFill>
          <a:blip r:embed="rId3" cstate="print"/>
          <a:stretch>
            <a:fillRect/>
          </a:stretch>
        </p:blipFill>
        <p:spPr>
          <a:xfrm>
            <a:off x="571472" y="4429132"/>
            <a:ext cx="2786050" cy="2073339"/>
          </a:xfrm>
          <a:prstGeom prst="rect">
            <a:avLst/>
          </a:prstGeom>
        </p:spPr>
      </p:pic>
      <p:sp>
        <p:nvSpPr>
          <p:cNvPr id="3" name="2 Marcador de contenido"/>
          <p:cNvSpPr>
            <a:spLocks noGrp="1"/>
          </p:cNvSpPr>
          <p:nvPr>
            <p:ph idx="1"/>
          </p:nvPr>
        </p:nvSpPr>
        <p:spPr>
          <a:xfrm>
            <a:off x="357158" y="500042"/>
            <a:ext cx="8329642" cy="5626121"/>
          </a:xfrm>
        </p:spPr>
        <p:txBody>
          <a:bodyPr>
            <a:normAutofit lnSpcReduction="10000"/>
          </a:bodyPr>
          <a:lstStyle/>
          <a:p>
            <a:pPr algn="ctr">
              <a:buNone/>
            </a:pPr>
            <a:r>
              <a:rPr lang="es-MX" sz="4000" dirty="0" smtClean="0">
                <a:solidFill>
                  <a:srgbClr val="00B050"/>
                </a:solidFill>
                <a:latin typeface="Berlin Sans FB Demi" pitchFamily="34" charset="0"/>
              </a:rPr>
              <a:t>En la etapa de funcionamiento el cuadro adquiere características distintas, ya que entonces las fuentes serán los ingresos provenientes de la venta de los bienes o servicios que se producirán según el proyecto</a:t>
            </a:r>
            <a:r>
              <a:rPr lang="es-MX" sz="2800" dirty="0" smtClean="0">
                <a:latin typeface="Berlin Sans FB Demi" pitchFamily="34" charset="0"/>
              </a:rPr>
              <a:t>[15]</a:t>
            </a:r>
            <a:r>
              <a:rPr lang="es-MX" sz="4000" dirty="0" smtClean="0">
                <a:solidFill>
                  <a:srgbClr val="00B050"/>
                </a:solidFill>
                <a:latin typeface="Berlin Sans FB Demi" pitchFamily="34" charset="0"/>
              </a:rPr>
              <a:t>, y los egresos serán los gastos de funcionamiento. (Véase después del cuadro X.) </a:t>
            </a:r>
          </a:p>
          <a:p>
            <a:pPr>
              <a:buNone/>
            </a:pPr>
            <a:endParaRPr lang="es-MX" dirty="0"/>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161</a:t>
            </a:fld>
            <a:endParaRPr lang="es-MX"/>
          </a:p>
        </p:txBody>
      </p:sp>
      <p:sp>
        <p:nvSpPr>
          <p:cNvPr id="6" name="5 Marcador de pie de página"/>
          <p:cNvSpPr>
            <a:spLocks noGrp="1"/>
          </p:cNvSpPr>
          <p:nvPr>
            <p:ph type="ftr" sz="quarter" idx="11"/>
          </p:nvPr>
        </p:nvSpPr>
        <p:spPr>
          <a:xfrm>
            <a:off x="0" y="6357958"/>
            <a:ext cx="9144000" cy="363517"/>
          </a:xfrm>
        </p:spPr>
        <p:txBody>
          <a:bodyPr/>
          <a:lstStyle/>
          <a:p>
            <a:r>
              <a:rPr lang="es-MX" dirty="0" smtClean="0"/>
              <a:t>15] Puede haber también otros ingresos, como por ejemplo, cuando se ha supuesto que la empresa recibirá subsidios estatales. </a:t>
            </a:r>
          </a:p>
          <a:p>
            <a:endParaRPr lang="es-MX" dirty="0"/>
          </a:p>
        </p:txBody>
      </p:sp>
    </p:spTree>
  </p:cSld>
  <p:clrMapOvr>
    <a:masterClrMapping/>
  </p:clrMapOvr>
  <p:transition advClick="0"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329642" cy="5626121"/>
          </a:xfrm>
        </p:spPr>
        <p:txBody>
          <a:bodyPr/>
          <a:lstStyle/>
          <a:p>
            <a:pPr algn="ctr">
              <a:buNone/>
            </a:pPr>
            <a:r>
              <a:rPr lang="es-MX" sz="4000" dirty="0" smtClean="0">
                <a:solidFill>
                  <a:schemeClr val="accent6">
                    <a:lumMod val="75000"/>
                  </a:schemeClr>
                </a:solidFill>
                <a:latin typeface="Berlin Sans FB Demi" pitchFamily="34" charset="0"/>
              </a:rPr>
              <a:t>Los datos básicos para preparar este cuadro serán  los que proporciona el presupuesto de gastos e ingresos, pero entre este presupuesto y el cuadro de fuentes y usos de fondos existen algunas diferencias que se harán notar mas adelante.</a:t>
            </a:r>
          </a:p>
          <a:p>
            <a:pPr>
              <a:buNone/>
            </a:pPr>
            <a:endParaRPr lang="es-MX" dirty="0"/>
          </a:p>
        </p:txBody>
      </p:sp>
      <p:pic>
        <p:nvPicPr>
          <p:cNvPr id="5" name="4 Imagen" descr="gif-animados-economia-Estadisticas_23061.gif"/>
          <p:cNvPicPr>
            <a:picLocks noChangeAspect="1"/>
          </p:cNvPicPr>
          <p:nvPr/>
        </p:nvPicPr>
        <p:blipFill>
          <a:blip r:embed="rId3" cstate="print"/>
          <a:stretch>
            <a:fillRect/>
          </a:stretch>
        </p:blipFill>
        <p:spPr>
          <a:xfrm>
            <a:off x="571472" y="4429132"/>
            <a:ext cx="2786050" cy="2073339"/>
          </a:xfrm>
          <a:prstGeom prst="rect">
            <a:avLst/>
          </a:prstGeom>
        </p:spPr>
      </p:pic>
      <p:sp>
        <p:nvSpPr>
          <p:cNvPr id="7" name="6 Marcador de número de diapositiva"/>
          <p:cNvSpPr>
            <a:spLocks noGrp="1"/>
          </p:cNvSpPr>
          <p:nvPr>
            <p:ph type="sldNum" sz="quarter" idx="12"/>
          </p:nvPr>
        </p:nvSpPr>
        <p:spPr/>
        <p:txBody>
          <a:bodyPr/>
          <a:lstStyle/>
          <a:p>
            <a:fld id="{2F9C412B-08EB-49E3-8EB8-1F5F95EFBFF0}" type="slidenum">
              <a:rPr lang="es-MX" smtClean="0"/>
              <a:pPr/>
              <a:t>162</a:t>
            </a:fld>
            <a:endParaRPr lang="es-MX"/>
          </a:p>
        </p:txBody>
      </p:sp>
    </p:spTree>
  </p:cSld>
  <p:clrMapOvr>
    <a:masterClrMapping/>
  </p:clrMapOvr>
  <p:transition advClick="0" advTm="10000">
    <p:wheel spokes="1"/>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pic>
        <p:nvPicPr>
          <p:cNvPr id="4" name="3 Imagen" descr="gif-animados-economia-Estadisticas_23061.gif"/>
          <p:cNvPicPr>
            <a:picLocks noChangeAspect="1"/>
          </p:cNvPicPr>
          <p:nvPr/>
        </p:nvPicPr>
        <p:blipFill>
          <a:blip r:embed="rId3" cstate="print"/>
          <a:stretch>
            <a:fillRect/>
          </a:stretch>
        </p:blipFill>
        <p:spPr>
          <a:xfrm>
            <a:off x="571472" y="4429132"/>
            <a:ext cx="2786050" cy="2073339"/>
          </a:xfrm>
          <a:prstGeom prst="rect">
            <a:avLst/>
          </a:prstGeom>
        </p:spPr>
      </p:pic>
      <p:sp>
        <p:nvSpPr>
          <p:cNvPr id="3" name="2 Marcador de contenido"/>
          <p:cNvSpPr>
            <a:spLocks noGrp="1"/>
          </p:cNvSpPr>
          <p:nvPr>
            <p:ph idx="1"/>
          </p:nvPr>
        </p:nvSpPr>
        <p:spPr>
          <a:xfrm>
            <a:off x="357158" y="500042"/>
            <a:ext cx="8501122" cy="6357958"/>
          </a:xfrm>
        </p:spPr>
        <p:txBody>
          <a:bodyPr>
            <a:normAutofit/>
          </a:bodyPr>
          <a:lstStyle/>
          <a:p>
            <a:pPr algn="ctr">
              <a:buNone/>
            </a:pPr>
            <a:r>
              <a:rPr lang="es-MX" sz="4000" dirty="0" smtClean="0">
                <a:solidFill>
                  <a:srgbClr val="00B050"/>
                </a:solidFill>
                <a:latin typeface="Berlin Sans FB Demi" pitchFamily="34" charset="0"/>
              </a:rPr>
              <a:t>El cuadro de fuentes y usos en la etapa de funcionamiento deberá mostrar la evolución prevista para la empresa hasta alcanzar su capacidad normal y/o hasta terminar el servicio de los créditos a largo plazo. </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163</a:t>
            </a:fld>
            <a:endParaRPr lang="es-MX"/>
          </a:p>
        </p:txBody>
      </p:sp>
    </p:spTree>
  </p:cSld>
  <p:clrMapOvr>
    <a:masterClrMapping/>
  </p:clrMapOvr>
  <p:transition advClick="0" advTm="10000">
    <p:zo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pic>
        <p:nvPicPr>
          <p:cNvPr id="4" name="3 Imagen" descr="gif-animados-economia-Estadisticas_23061.gif"/>
          <p:cNvPicPr>
            <a:picLocks noChangeAspect="1"/>
          </p:cNvPicPr>
          <p:nvPr/>
        </p:nvPicPr>
        <p:blipFill>
          <a:blip r:embed="rId3" cstate="print"/>
          <a:stretch>
            <a:fillRect/>
          </a:stretch>
        </p:blipFill>
        <p:spPr>
          <a:xfrm>
            <a:off x="571472" y="4429132"/>
            <a:ext cx="2786050" cy="2073339"/>
          </a:xfrm>
          <a:prstGeom prst="rect">
            <a:avLst/>
          </a:prstGeom>
        </p:spPr>
      </p:pic>
      <p:sp>
        <p:nvSpPr>
          <p:cNvPr id="3" name="2 Marcador de contenido"/>
          <p:cNvSpPr>
            <a:spLocks noGrp="1"/>
          </p:cNvSpPr>
          <p:nvPr>
            <p:ph idx="1"/>
          </p:nvPr>
        </p:nvSpPr>
        <p:spPr>
          <a:xfrm>
            <a:off x="357158" y="0"/>
            <a:ext cx="8501122" cy="6357958"/>
          </a:xfrm>
        </p:spPr>
        <p:txBody>
          <a:bodyPr>
            <a:normAutofit fontScale="92500"/>
          </a:bodyPr>
          <a:lstStyle/>
          <a:p>
            <a:pPr algn="ctr">
              <a:buNone/>
            </a:pPr>
            <a:r>
              <a:rPr lang="es-MX" sz="4000" dirty="0" smtClean="0">
                <a:solidFill>
                  <a:schemeClr val="accent6">
                    <a:lumMod val="75000"/>
                  </a:schemeClr>
                </a:solidFill>
                <a:latin typeface="Berlin Sans FB Demi" pitchFamily="34" charset="0"/>
              </a:rPr>
              <a:t>Se trata de comprobar, en esencia, que dentro de aquella evolución hay una razonable seguridad de que los préstamos serán pagados y/o que la empresa tendrá una estructura financiera solida, lo que se podrá ilustrar en forma objetiva computando para cada año algunos de los coeficientes financieros mencionados antes al tratar de la solvencia de la empresa</a:t>
            </a:r>
            <a:r>
              <a:rPr lang="es-MX" sz="2800" dirty="0" smtClean="0">
                <a:latin typeface="Berlin Sans FB Demi" pitchFamily="34" charset="0"/>
              </a:rPr>
              <a:t>[16]</a:t>
            </a:r>
            <a:r>
              <a:rPr lang="es-MX" sz="4000" dirty="0" smtClean="0">
                <a:solidFill>
                  <a:schemeClr val="accent6">
                    <a:lumMod val="75000"/>
                  </a:schemeClr>
                </a:solidFill>
                <a:latin typeface="Berlin Sans FB Demi" pitchFamily="34" charset="0"/>
              </a:rPr>
              <a:t>.</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164</a:t>
            </a:fld>
            <a:endParaRPr lang="es-MX"/>
          </a:p>
        </p:txBody>
      </p:sp>
      <p:sp>
        <p:nvSpPr>
          <p:cNvPr id="5" name="4 Marcador de pie de página"/>
          <p:cNvSpPr>
            <a:spLocks noGrp="1"/>
          </p:cNvSpPr>
          <p:nvPr>
            <p:ph type="ftr" sz="quarter" idx="11"/>
          </p:nvPr>
        </p:nvSpPr>
        <p:spPr>
          <a:xfrm>
            <a:off x="357158" y="6423045"/>
            <a:ext cx="8215370" cy="434955"/>
          </a:xfrm>
        </p:spPr>
        <p:txBody>
          <a:bodyPr/>
          <a:lstStyle/>
          <a:p>
            <a:r>
              <a:rPr lang="es-MX" dirty="0" smtClean="0"/>
              <a:t>16] Sección II de este mismo capitulo, numero 3, apartado c).</a:t>
            </a:r>
          </a:p>
          <a:p>
            <a:endParaRPr lang="es-MX" dirty="0"/>
          </a:p>
        </p:txBody>
      </p:sp>
    </p:spTree>
  </p:cSld>
  <p:clrMapOvr>
    <a:masterClrMapping/>
  </p:clrMapOvr>
  <p:transition advClick="0" advTm="10000">
    <p:randomBar dir="vert"/>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pic>
        <p:nvPicPr>
          <p:cNvPr id="4" name="3 Imagen" descr="gif-animados-economia-Estadisticas_23061.gif"/>
          <p:cNvPicPr>
            <a:picLocks noChangeAspect="1"/>
          </p:cNvPicPr>
          <p:nvPr/>
        </p:nvPicPr>
        <p:blipFill>
          <a:blip r:embed="rId3" cstate="print"/>
          <a:stretch>
            <a:fillRect/>
          </a:stretch>
        </p:blipFill>
        <p:spPr>
          <a:xfrm>
            <a:off x="571472" y="4429132"/>
            <a:ext cx="2786050" cy="2073339"/>
          </a:xfrm>
          <a:prstGeom prst="rect">
            <a:avLst/>
          </a:prstGeom>
        </p:spPr>
      </p:pic>
      <p:sp>
        <p:nvSpPr>
          <p:cNvPr id="3" name="2 Marcador de contenido"/>
          <p:cNvSpPr>
            <a:spLocks noGrp="1"/>
          </p:cNvSpPr>
          <p:nvPr>
            <p:ph idx="1"/>
          </p:nvPr>
        </p:nvSpPr>
        <p:spPr>
          <a:xfrm>
            <a:off x="428596" y="357166"/>
            <a:ext cx="8329642" cy="5626121"/>
          </a:xfrm>
        </p:spPr>
        <p:txBody>
          <a:bodyPr>
            <a:noAutofit/>
          </a:bodyPr>
          <a:lstStyle/>
          <a:p>
            <a:pPr algn="ctr">
              <a:buNone/>
            </a:pPr>
            <a:r>
              <a:rPr lang="es-MX" sz="4000" dirty="0" smtClean="0">
                <a:solidFill>
                  <a:srgbClr val="00B050"/>
                </a:solidFill>
                <a:latin typeface="Berlin Sans FB Demi" pitchFamily="34" charset="0"/>
              </a:rPr>
              <a:t>Es obvio que las instituciones financieras que estudien un posible crédito para el proyecto prestarán especial atención al análisis de si la futura empresa estará en condiciones de servir satisfactoriamente los compromisos correspondientes. </a:t>
            </a:r>
            <a:endParaRPr lang="es-MX" sz="4000" dirty="0">
              <a:solidFill>
                <a:srgbClr val="00B05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165</a:t>
            </a:fld>
            <a:endParaRPr lang="es-MX"/>
          </a:p>
        </p:txBody>
      </p:sp>
    </p:spTree>
  </p:cSld>
  <p:clrMapOvr>
    <a:masterClrMapping/>
  </p:clrMapOvr>
  <p:transition advClick="0" advTm="10000">
    <p:split orient="vert" dir="in"/>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pic>
        <p:nvPicPr>
          <p:cNvPr id="4" name="3 Imagen" descr="gif-animados-economia-Estadisticas_23061.gif"/>
          <p:cNvPicPr>
            <a:picLocks noChangeAspect="1"/>
          </p:cNvPicPr>
          <p:nvPr/>
        </p:nvPicPr>
        <p:blipFill>
          <a:blip r:embed="rId3" cstate="print"/>
          <a:stretch>
            <a:fillRect/>
          </a:stretch>
        </p:blipFill>
        <p:spPr>
          <a:xfrm>
            <a:off x="571472" y="4429132"/>
            <a:ext cx="2786050" cy="2073339"/>
          </a:xfrm>
          <a:prstGeom prst="rect">
            <a:avLst/>
          </a:prstGeom>
        </p:spPr>
      </p:pic>
      <p:sp>
        <p:nvSpPr>
          <p:cNvPr id="3" name="2 Marcador de contenido"/>
          <p:cNvSpPr>
            <a:spLocks noGrp="1"/>
          </p:cNvSpPr>
          <p:nvPr>
            <p:ph idx="1"/>
          </p:nvPr>
        </p:nvSpPr>
        <p:spPr>
          <a:xfrm>
            <a:off x="428596" y="357166"/>
            <a:ext cx="8329642" cy="5626121"/>
          </a:xfrm>
        </p:spPr>
        <p:txBody>
          <a:bodyPr>
            <a:noAutofit/>
          </a:bodyPr>
          <a:lstStyle/>
          <a:p>
            <a:pPr algn="ctr">
              <a:buNone/>
            </a:pPr>
            <a:r>
              <a:rPr lang="es-MX" sz="4000" dirty="0" smtClean="0">
                <a:solidFill>
                  <a:schemeClr val="accent6">
                    <a:lumMod val="75000"/>
                  </a:schemeClr>
                </a:solidFill>
                <a:latin typeface="Berlin Sans FB Demi" pitchFamily="34" charset="0"/>
              </a:rPr>
              <a:t>Esto significa que los ingresos previstos deberán alcanzar por lo menos para pagar los costos de producción y el servicio de créditos dentro de las condiciones supuestas para los mismos</a:t>
            </a:r>
            <a:r>
              <a:rPr lang="es-MX" sz="2800" dirty="0" smtClean="0">
                <a:latin typeface="Berlin Sans FB Demi" pitchFamily="34" charset="0"/>
              </a:rPr>
              <a:t>[17]</a:t>
            </a:r>
            <a:r>
              <a:rPr lang="es-MX" sz="4000" dirty="0" smtClean="0">
                <a:solidFill>
                  <a:schemeClr val="accent6">
                    <a:lumMod val="75000"/>
                  </a:schemeClr>
                </a:solidFill>
                <a:latin typeface="Berlin Sans FB Demi" pitchFamily="34" charset="0"/>
              </a:rPr>
              <a:t>.</a:t>
            </a:r>
            <a:endParaRPr lang="es-MX" sz="4000" dirty="0">
              <a:solidFill>
                <a:schemeClr val="accent6">
                  <a:lumMod val="75000"/>
                </a:schemeClr>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166</a:t>
            </a:fld>
            <a:endParaRPr lang="es-MX"/>
          </a:p>
        </p:txBody>
      </p:sp>
      <p:sp>
        <p:nvSpPr>
          <p:cNvPr id="5" name="4 Marcador de pie de página"/>
          <p:cNvSpPr>
            <a:spLocks noGrp="1"/>
          </p:cNvSpPr>
          <p:nvPr>
            <p:ph type="ftr" sz="quarter" idx="11"/>
          </p:nvPr>
        </p:nvSpPr>
        <p:spPr>
          <a:xfrm>
            <a:off x="0" y="6208731"/>
            <a:ext cx="9144000" cy="649269"/>
          </a:xfrm>
        </p:spPr>
        <p:txBody>
          <a:bodyPr/>
          <a:lstStyle/>
          <a:p>
            <a:r>
              <a:rPr lang="es-MX" dirty="0" smtClean="0"/>
              <a:t>17] Hay excepciones en el caso de aquellos proyectos que, aunque no cumplen este requisito, son llevados adelante como objetivos sociales (por ejemplo, caminos, agua potable, etc.). Pero entonces se deberá contar con aportes especiales, fiscales o de otra naturaleza para salvar el déficit, los que también se incluirán en el cuadro de fuentes y usos.</a:t>
            </a:r>
          </a:p>
          <a:p>
            <a:endParaRPr lang="es-MX" dirty="0"/>
          </a:p>
        </p:txBody>
      </p:sp>
    </p:spTree>
  </p:cSld>
  <p:clrMapOvr>
    <a:masterClrMapping/>
  </p:clrMapOvr>
  <p:transition advClick="0" advTm="10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arbol.gif"/>
          <p:cNvPicPr>
            <a:picLocks noChangeAspect="1"/>
          </p:cNvPicPr>
          <p:nvPr/>
        </p:nvPicPr>
        <p:blipFill>
          <a:blip r:embed="rId3" cstate="print"/>
          <a:stretch>
            <a:fillRect/>
          </a:stretch>
        </p:blipFill>
        <p:spPr>
          <a:xfrm>
            <a:off x="0" y="4571984"/>
            <a:ext cx="2286016" cy="2286016"/>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dirty="0" smtClean="0">
                <a:solidFill>
                  <a:srgbClr val="00B050"/>
                </a:solidFill>
                <a:latin typeface="Berlin Sans FB Demi" pitchFamily="34" charset="0"/>
              </a:rPr>
              <a:t>Se ha aludido a las disponibilidades de caja y no a las utilidades, porque el problema financiero es distinto al problema de evaluación. </a:t>
            </a:r>
            <a:endParaRPr lang="es-MX" sz="4000" dirty="0">
              <a:solidFill>
                <a:srgbClr val="00B05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167</a:t>
            </a:fld>
            <a:endParaRPr lang="es-MX"/>
          </a:p>
        </p:txBody>
      </p:sp>
    </p:spTree>
  </p:cSld>
  <p:clrMapOvr>
    <a:masterClrMapping/>
  </p:clrMapOvr>
  <p:transition advClick="0" advTm="10000">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arbol.gif"/>
          <p:cNvPicPr>
            <a:picLocks noChangeAspect="1"/>
          </p:cNvPicPr>
          <p:nvPr/>
        </p:nvPicPr>
        <p:blipFill>
          <a:blip r:embed="rId3" cstate="print"/>
          <a:stretch>
            <a:fillRect/>
          </a:stretch>
        </p:blipFill>
        <p:spPr>
          <a:xfrm>
            <a:off x="0" y="4571984"/>
            <a:ext cx="2286016" cy="2286016"/>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dirty="0" smtClean="0">
                <a:solidFill>
                  <a:schemeClr val="accent6">
                    <a:lumMod val="75000"/>
                  </a:schemeClr>
                </a:solidFill>
                <a:latin typeface="Berlin Sans FB Demi" pitchFamily="34" charset="0"/>
              </a:rPr>
              <a:t>Las principales diferencias provienen de la distinta forma de considerar las reservas, los interese y amortizaciones de créditos, los impuestos a la renta y el pago de dividendos. </a:t>
            </a:r>
            <a:endParaRPr lang="es-MX" sz="4000" dirty="0">
              <a:solidFill>
                <a:schemeClr val="accent6">
                  <a:lumMod val="75000"/>
                </a:schemeClr>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168</a:t>
            </a:fld>
            <a:endParaRPr lang="es-MX"/>
          </a:p>
        </p:txBody>
      </p:sp>
    </p:spTree>
  </p:cSld>
  <p:clrMapOvr>
    <a:masterClrMapping/>
  </p:clrMapOvr>
  <p:transition advClick="0" advTm="10000">
    <p:strips dir="ru"/>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arbol.gif"/>
          <p:cNvPicPr>
            <a:picLocks noChangeAspect="1"/>
          </p:cNvPicPr>
          <p:nvPr/>
        </p:nvPicPr>
        <p:blipFill>
          <a:blip r:embed="rId3" cstate="print"/>
          <a:stretch>
            <a:fillRect/>
          </a:stretch>
        </p:blipFill>
        <p:spPr>
          <a:xfrm>
            <a:off x="0" y="4571984"/>
            <a:ext cx="2286016" cy="2286016"/>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dirty="0" smtClean="0">
                <a:solidFill>
                  <a:srgbClr val="00B050"/>
                </a:solidFill>
                <a:latin typeface="Berlin Sans FB Demi" pitchFamily="34" charset="0"/>
              </a:rPr>
              <a:t>Ya se vio que entre los costos debe computarse una partida por depreciación e interés utilizando los llamados factores de recuperación de capital</a:t>
            </a:r>
            <a:r>
              <a:rPr lang="es-MX" sz="4000" b="1" dirty="0" smtClean="0">
                <a:solidFill>
                  <a:srgbClr val="00B050"/>
                </a:solidFill>
                <a:latin typeface="Berlin Sans FB Demi" pitchFamily="34" charset="0"/>
              </a:rPr>
              <a:t>. </a:t>
            </a:r>
            <a:endParaRPr lang="es-MX" sz="4000" b="1" dirty="0">
              <a:solidFill>
                <a:srgbClr val="00B05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169</a:t>
            </a:fld>
            <a:endParaRPr lang="es-MX"/>
          </a:p>
        </p:txBody>
      </p:sp>
    </p:spTree>
  </p:cSld>
  <p:clrMapOvr>
    <a:masterClrMapping/>
  </p:clrMapOvr>
  <p:transition advClick="0" advTm="10000">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3" name="2 Marcador de contenido"/>
          <p:cNvSpPr>
            <a:spLocks noGrp="1"/>
          </p:cNvSpPr>
          <p:nvPr>
            <p:ph idx="1"/>
          </p:nvPr>
        </p:nvSpPr>
        <p:spPr>
          <a:xfrm>
            <a:off x="0" y="500042"/>
            <a:ext cx="9144000" cy="5357850"/>
          </a:xfrm>
        </p:spPr>
        <p:txBody>
          <a:bodyPr>
            <a:normAutofit/>
          </a:bodyPr>
          <a:lstStyle/>
          <a:p>
            <a:pPr algn="ctr">
              <a:buNone/>
            </a:pPr>
            <a:r>
              <a:rPr lang="es-MX" sz="4000" dirty="0" smtClean="0">
                <a:solidFill>
                  <a:srgbClr val="FF0066"/>
                </a:solidFill>
                <a:latin typeface="Berlin Sans FB Demi" pitchFamily="34" charset="0"/>
                <a:cs typeface="Arial" pitchFamily="34" charset="0"/>
              </a:rPr>
              <a:t>pero para evitar aquellos entorpecimientos hay que concebir de antemano el tipo de organización de la nueva empresa y la forma de transición de una etapa a otra.</a:t>
            </a:r>
            <a:endParaRPr lang="es-MX" sz="4000" dirty="0">
              <a:solidFill>
                <a:srgbClr val="FF0066"/>
              </a:solidFill>
              <a:latin typeface="Berlin Sans FB Demi"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17</a:t>
            </a:fld>
            <a:endParaRPr lang="es-MX"/>
          </a:p>
        </p:txBody>
      </p:sp>
    </p:spTree>
  </p:cSld>
  <p:clrMapOvr>
    <a:masterClrMapping/>
  </p:clrMapOvr>
  <p:transition advClick="0" advTm="1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arbol.gif"/>
          <p:cNvPicPr>
            <a:picLocks noChangeAspect="1"/>
          </p:cNvPicPr>
          <p:nvPr/>
        </p:nvPicPr>
        <p:blipFill>
          <a:blip r:embed="rId3" cstate="print"/>
          <a:stretch>
            <a:fillRect/>
          </a:stretch>
        </p:blipFill>
        <p:spPr>
          <a:xfrm>
            <a:off x="0" y="4571984"/>
            <a:ext cx="2286016" cy="2286016"/>
          </a:xfrm>
          <a:prstGeom prst="rect">
            <a:avLst/>
          </a:prstGeom>
        </p:spPr>
      </p:pic>
      <p:sp>
        <p:nvSpPr>
          <p:cNvPr id="3" name="2 Marcador de contenido"/>
          <p:cNvSpPr>
            <a:spLocks noGrp="1"/>
          </p:cNvSpPr>
          <p:nvPr>
            <p:ph idx="1"/>
          </p:nvPr>
        </p:nvSpPr>
        <p:spPr>
          <a:xfrm>
            <a:off x="357158" y="428604"/>
            <a:ext cx="8329642" cy="5626121"/>
          </a:xfrm>
        </p:spPr>
        <p:txBody>
          <a:bodyPr>
            <a:noAutofit/>
          </a:bodyPr>
          <a:lstStyle/>
          <a:p>
            <a:pPr algn="ctr">
              <a:buNone/>
            </a:pPr>
            <a:r>
              <a:rPr lang="es-MX" sz="4000" dirty="0" smtClean="0">
                <a:solidFill>
                  <a:schemeClr val="accent6">
                    <a:lumMod val="75000"/>
                  </a:schemeClr>
                </a:solidFill>
                <a:latin typeface="Berlin Sans FB Demi" pitchFamily="34" charset="0"/>
              </a:rPr>
              <a:t>Dado que tanto la reserva como los intereses imputados has sido incluidos en los costos, y, por consiguiente, en el precio de venta, quedaran en caja como acervo liquido con el cual se podrá contra para afrontar el servicio de un crédito eventual.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170</a:t>
            </a:fld>
            <a:endParaRPr lang="es-MX"/>
          </a:p>
        </p:txBody>
      </p:sp>
    </p:spTree>
  </p:cSld>
  <p:clrMapOvr>
    <a:masterClrMapping/>
  </p:clrMapOvr>
  <p:transition advClick="0" advTm="10000">
    <p:comb dir="vert"/>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arbol.gif"/>
          <p:cNvPicPr>
            <a:picLocks noChangeAspect="1"/>
          </p:cNvPicPr>
          <p:nvPr/>
        </p:nvPicPr>
        <p:blipFill>
          <a:blip r:embed="rId3" cstate="print"/>
          <a:stretch>
            <a:fillRect/>
          </a:stretch>
        </p:blipFill>
        <p:spPr>
          <a:xfrm>
            <a:off x="0" y="4571984"/>
            <a:ext cx="2286016" cy="2286016"/>
          </a:xfrm>
          <a:prstGeom prst="rect">
            <a:avLst/>
          </a:prstGeom>
        </p:spPr>
      </p:pic>
      <p:sp>
        <p:nvSpPr>
          <p:cNvPr id="3" name="2 Marcador de contenido"/>
          <p:cNvSpPr>
            <a:spLocks noGrp="1"/>
          </p:cNvSpPr>
          <p:nvPr>
            <p:ph idx="1"/>
          </p:nvPr>
        </p:nvSpPr>
        <p:spPr>
          <a:xfrm>
            <a:off x="357158" y="428604"/>
            <a:ext cx="8329642" cy="5626121"/>
          </a:xfrm>
        </p:spPr>
        <p:txBody>
          <a:bodyPr>
            <a:noAutofit/>
          </a:bodyPr>
          <a:lstStyle/>
          <a:p>
            <a:pPr algn="ctr">
              <a:buNone/>
            </a:pPr>
            <a:r>
              <a:rPr lang="es-MX" sz="4000" dirty="0" smtClean="0">
                <a:solidFill>
                  <a:srgbClr val="00B050"/>
                </a:solidFill>
                <a:latin typeface="Berlin Sans FB Demi" pitchFamily="34" charset="0"/>
              </a:rPr>
              <a:t>Por otra parte, en el presupuesto de ingresos y costos no se cargan a costos los impuestos a la renta, ya que para fines de comparación de proyectos interesan en general las utilidades antes de pagar esas contribuciones.</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171</a:t>
            </a:fld>
            <a:endParaRPr lang="es-MX"/>
          </a:p>
        </p:txBody>
      </p:sp>
    </p:spTree>
  </p:cSld>
  <p:clrMapOvr>
    <a:masterClrMapping/>
  </p:clrMapOvr>
  <p:transition advClick="0" advTm="10000">
    <p:split orient="vert" dir="in"/>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descr="arbol.gif"/>
          <p:cNvPicPr>
            <a:picLocks noChangeAspect="1"/>
          </p:cNvPicPr>
          <p:nvPr/>
        </p:nvPicPr>
        <p:blipFill>
          <a:blip r:embed="rId3" cstate="print"/>
          <a:stretch>
            <a:fillRect/>
          </a:stretch>
        </p:blipFill>
        <p:spPr>
          <a:xfrm>
            <a:off x="0" y="4571984"/>
            <a:ext cx="2286016" cy="2286016"/>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chemeClr val="accent6">
                    <a:lumMod val="75000"/>
                  </a:schemeClr>
                </a:solidFill>
                <a:latin typeface="Berlin Sans FB Demi" pitchFamily="34" charset="0"/>
              </a:rPr>
              <a:t>En cambio, a los afectados de demostrar la posibilidad de servir el crédito, habrá que estimar la cuantía anual que hay que desembolsar por el concepto de impuestos sobre las utilidades, pues interesa la situación de liquidez.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172</a:t>
            </a:fld>
            <a:endParaRPr lang="es-MX"/>
          </a:p>
        </p:txBody>
      </p:sp>
    </p:spTree>
  </p:cSld>
  <p:clrMapOvr>
    <a:masterClrMapping/>
  </p:clrMapOvr>
  <p:transition advClick="0" advTm="10000">
    <p:strips/>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dirty="0" smtClean="0">
                <a:solidFill>
                  <a:srgbClr val="00B050"/>
                </a:solidFill>
                <a:latin typeface="Berlin Sans FB Demi" pitchFamily="34" charset="0"/>
              </a:rPr>
              <a:t>Por otra parte en el cuadro de fuentes y usos a los egresos se suman los desembolsos previstos para la amortización de créditos y pago de dividendos, rubros que no se computan entre los costos de producción.</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173</a:t>
            </a:fld>
            <a:endParaRPr lang="es-MX"/>
          </a:p>
        </p:txBody>
      </p:sp>
      <p:pic>
        <p:nvPicPr>
          <p:cNvPr id="7" name="6 Imagen" descr="arbol.gif"/>
          <p:cNvPicPr>
            <a:picLocks noChangeAspect="1"/>
          </p:cNvPicPr>
          <p:nvPr/>
        </p:nvPicPr>
        <p:blipFill>
          <a:blip r:embed="rId3" cstate="print"/>
          <a:stretch>
            <a:fillRect/>
          </a:stretch>
        </p:blipFill>
        <p:spPr>
          <a:xfrm>
            <a:off x="0" y="4571984"/>
            <a:ext cx="2286016" cy="2286016"/>
          </a:xfrm>
          <a:prstGeom prst="rect">
            <a:avLst/>
          </a:prstGeom>
        </p:spPr>
      </p:pic>
    </p:spTree>
  </p:cSld>
  <p:clrMapOvr>
    <a:masterClrMapping/>
  </p:clrMapOvr>
  <p:transition advClick="0" advTm="10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2000" b="-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t>Puede presentarse el caso de que el proyecto deba esperar algún tiempo por debajo de su capacidad normal y que durante ese periodo la empresa no este en condiciones de atender el servicio de la deuda,</a:t>
            </a:r>
            <a:endParaRPr lang="es-MX" sz="4000" b="1"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174</a:t>
            </a:fld>
            <a:endParaRPr lang="es-MX"/>
          </a:p>
        </p:txBody>
      </p:sp>
      <p:pic>
        <p:nvPicPr>
          <p:cNvPr id="5" name="4 Imagen" descr="perdidas.gif"/>
          <p:cNvPicPr>
            <a:picLocks noChangeAspect="1"/>
          </p:cNvPicPr>
          <p:nvPr/>
        </p:nvPicPr>
        <p:blipFill>
          <a:blip r:embed="rId4" cstate="print"/>
          <a:stretch>
            <a:fillRect/>
          </a:stretch>
        </p:blipFill>
        <p:spPr>
          <a:xfrm>
            <a:off x="5857884" y="4305308"/>
            <a:ext cx="2790439" cy="1981212"/>
          </a:xfrm>
          <a:prstGeom prst="rect">
            <a:avLst/>
          </a:prstGeom>
        </p:spPr>
      </p:pic>
      <p:pic>
        <p:nvPicPr>
          <p:cNvPr id="7" name="elvis crespo &amp; victor manuelle - salsa cubana.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10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1" showWhenStopped="0">
                <p:cTn id="11"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4000" r="-2000" b="-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chemeClr val="bg1"/>
                </a:solidFill>
              </a:rPr>
              <a:t>o que en ese mismo lapso se produzcan perdidas, no obstante, las cuales el proyecto muestre buenos resultados al considerar toda su vida útil.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175</a:t>
            </a:fld>
            <a:endParaRPr lang="es-MX"/>
          </a:p>
        </p:txBody>
      </p:sp>
      <p:pic>
        <p:nvPicPr>
          <p:cNvPr id="5" name="4 Imagen" descr="perdidas.gif"/>
          <p:cNvPicPr>
            <a:picLocks noChangeAspect="1"/>
          </p:cNvPicPr>
          <p:nvPr/>
        </p:nvPicPr>
        <p:blipFill>
          <a:blip r:embed="rId3" cstate="print"/>
          <a:stretch>
            <a:fillRect/>
          </a:stretch>
        </p:blipFill>
        <p:spPr>
          <a:xfrm>
            <a:off x="5857884" y="4286256"/>
            <a:ext cx="2790439" cy="1981212"/>
          </a:xfrm>
          <a:prstGeom prst="rect">
            <a:avLst/>
          </a:prstGeom>
        </p:spPr>
      </p:pic>
    </p:spTree>
  </p:cSld>
  <p:clrMapOvr>
    <a:masterClrMapping/>
  </p:clrMapOvr>
  <p:transition advClick="0" advTm="10000">
    <p:dissolv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4000" r="-2000" b="-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t>Si es así, cuando pase el periodo critico, el proyecto devolverá con creces las perdidas del periodo inicial.</a:t>
            </a:r>
            <a:endParaRPr lang="es-MX" sz="4000" b="1"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176</a:t>
            </a:fld>
            <a:endParaRPr lang="es-MX"/>
          </a:p>
        </p:txBody>
      </p:sp>
      <p:pic>
        <p:nvPicPr>
          <p:cNvPr id="5" name="4 Imagen" descr="perdidas.gif"/>
          <p:cNvPicPr>
            <a:picLocks noChangeAspect="1"/>
          </p:cNvPicPr>
          <p:nvPr/>
        </p:nvPicPr>
        <p:blipFill>
          <a:blip r:embed="rId3" cstate="print"/>
          <a:stretch>
            <a:fillRect/>
          </a:stretch>
        </p:blipFill>
        <p:spPr>
          <a:xfrm>
            <a:off x="5857884" y="4286256"/>
            <a:ext cx="2790439" cy="1981212"/>
          </a:xfrm>
          <a:prstGeom prst="rect">
            <a:avLst/>
          </a:prstGeom>
        </p:spPr>
      </p:pic>
    </p:spTree>
  </p:cSld>
  <p:clrMapOvr>
    <a:masterClrMapping/>
  </p:clrMapOvr>
  <p:transition advClick="0" advTm="10000">
    <p:circl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4000" r="-2000" b="-4000"/>
          </a:stretch>
        </a:blipFill>
        <a:effectLst/>
      </p:bgPr>
    </p:bg>
    <p:spTree>
      <p:nvGrpSpPr>
        <p:cNvPr id="1" name=""/>
        <p:cNvGrpSpPr/>
        <p:nvPr/>
      </p:nvGrpSpPr>
      <p:grpSpPr>
        <a:xfrm>
          <a:off x="0" y="0"/>
          <a:ext cx="0" cy="0"/>
          <a:chOff x="0" y="0"/>
          <a:chExt cx="0" cy="0"/>
        </a:xfrm>
      </p:grpSpPr>
      <p:pic>
        <p:nvPicPr>
          <p:cNvPr id="5" name="4 Imagen" descr="perdidas.gif"/>
          <p:cNvPicPr>
            <a:picLocks noChangeAspect="1"/>
          </p:cNvPicPr>
          <p:nvPr/>
        </p:nvPicPr>
        <p:blipFill>
          <a:blip r:embed="rId3" cstate="print"/>
          <a:stretch>
            <a:fillRect/>
          </a:stretch>
        </p:blipFill>
        <p:spPr>
          <a:xfrm>
            <a:off x="5857884" y="4286256"/>
            <a:ext cx="2790439" cy="1981212"/>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chemeClr val="bg1"/>
                </a:solidFill>
              </a:rPr>
              <a:t>Desde el punto de vista del financiamiento, en general ello implica disponer de capital suficiente para resistir aquel periodo y prever que el servicio de eventuales créditos de largo plazo no se podrá iniciar antes de una determinada fecha</a:t>
            </a:r>
            <a:r>
              <a:rPr lang="es-MX" sz="2800" b="1" dirty="0" smtClean="0"/>
              <a:t>[18]</a:t>
            </a:r>
            <a:r>
              <a:rPr lang="es-MX" sz="4000" b="1" dirty="0" smtClean="0">
                <a:solidFill>
                  <a:schemeClr val="bg1"/>
                </a:solidFill>
              </a:rPr>
              <a:t>.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177</a:t>
            </a:fld>
            <a:endParaRPr lang="es-MX"/>
          </a:p>
        </p:txBody>
      </p:sp>
      <p:sp>
        <p:nvSpPr>
          <p:cNvPr id="7" name="6 Marcador de pie de página"/>
          <p:cNvSpPr>
            <a:spLocks noGrp="1"/>
          </p:cNvSpPr>
          <p:nvPr>
            <p:ph type="ftr" sz="quarter" idx="11"/>
          </p:nvPr>
        </p:nvSpPr>
        <p:spPr>
          <a:xfrm>
            <a:off x="0" y="6072206"/>
            <a:ext cx="9144000" cy="792145"/>
          </a:xfrm>
        </p:spPr>
        <p:txBody>
          <a:bodyPr/>
          <a:lstStyle/>
          <a:p>
            <a:r>
              <a:rPr lang="es-MX" dirty="0" smtClean="0"/>
              <a:t>18] Utilizando los procedimientos gráficos ya explicados (Véase capitulo VI, secciones IV y V) Sera posible presentar y analizar el problema determinando el punto de nivelación a partir del cual será posible servir el crédito.</a:t>
            </a:r>
          </a:p>
          <a:p>
            <a:endParaRPr lang="es-MX" dirty="0"/>
          </a:p>
        </p:txBody>
      </p:sp>
    </p:spTree>
  </p:cSld>
  <p:clrMapOvr>
    <a:masterClrMapping/>
  </p:clrMapOvr>
  <p:transition advClick="0" advTm="10000">
    <p:randomBa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4000" r="-2000" b="-4000"/>
          </a:stretch>
        </a:blipFill>
        <a:effectLst/>
      </p:bgPr>
    </p:bg>
    <p:spTree>
      <p:nvGrpSpPr>
        <p:cNvPr id="1" name=""/>
        <p:cNvGrpSpPr/>
        <p:nvPr/>
      </p:nvGrpSpPr>
      <p:grpSpPr>
        <a:xfrm>
          <a:off x="0" y="0"/>
          <a:ext cx="0" cy="0"/>
          <a:chOff x="0" y="0"/>
          <a:chExt cx="0" cy="0"/>
        </a:xfrm>
      </p:grpSpPr>
      <p:pic>
        <p:nvPicPr>
          <p:cNvPr id="5" name="4 Imagen" descr="perdidas.gif"/>
          <p:cNvPicPr>
            <a:picLocks noChangeAspect="1"/>
          </p:cNvPicPr>
          <p:nvPr/>
        </p:nvPicPr>
        <p:blipFill>
          <a:blip r:embed="rId3" cstate="print"/>
          <a:stretch>
            <a:fillRect/>
          </a:stretch>
        </p:blipFill>
        <p:spPr>
          <a:xfrm>
            <a:off x="5857884" y="4286256"/>
            <a:ext cx="2790439" cy="1981212"/>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t>En otras palabras aparte del financiamiento que podría llamarse normal del proyecto, habrá que prever un financiamiento adicional para una parte de la vida de la empresa destinado a sobrepasar el mencionado periodo de transición.</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178</a:t>
            </a:fld>
            <a:endParaRPr lang="es-MX"/>
          </a:p>
        </p:txBody>
      </p:sp>
    </p:spTree>
  </p:cSld>
  <p:clrMapOvr>
    <a:masterClrMapping/>
  </p:clrMapOvr>
  <p:transition advClick="0" advTm="10000">
    <p:circl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4000" r="-2000" b="-4000"/>
          </a:stretch>
        </a:blipFill>
        <a:effectLst/>
      </p:bgPr>
    </p:bg>
    <p:spTree>
      <p:nvGrpSpPr>
        <p:cNvPr id="1" name=""/>
        <p:cNvGrpSpPr/>
        <p:nvPr/>
      </p:nvGrpSpPr>
      <p:grpSpPr>
        <a:xfrm>
          <a:off x="0" y="0"/>
          <a:ext cx="0" cy="0"/>
          <a:chOff x="0" y="0"/>
          <a:chExt cx="0" cy="0"/>
        </a:xfrm>
      </p:grpSpPr>
      <p:pic>
        <p:nvPicPr>
          <p:cNvPr id="5" name="4 Imagen" descr="perdidas.gif"/>
          <p:cNvPicPr>
            <a:picLocks noChangeAspect="1"/>
          </p:cNvPicPr>
          <p:nvPr/>
        </p:nvPicPr>
        <p:blipFill>
          <a:blip r:embed="rId3" cstate="print"/>
          <a:stretch>
            <a:fillRect/>
          </a:stretch>
        </p:blipFill>
        <p:spPr>
          <a:xfrm>
            <a:off x="5929322" y="4357694"/>
            <a:ext cx="2790439" cy="1981212"/>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chemeClr val="bg1"/>
                </a:solidFill>
              </a:rPr>
              <a:t>Desde el punto de vista de la presentación del esquema financiero previsto, convendrá en este caso computar el cuadro de fuentes y usos de fondos por lo menos para cada uno de los años del periodo durante el cual se estima que se pasará de la etapa de perdidas hasta alcanzar la operación </a:t>
            </a:r>
            <a:r>
              <a:rPr lang="es-MX" sz="3600" b="1" dirty="0" smtClean="0">
                <a:solidFill>
                  <a:schemeClr val="bg1"/>
                </a:solidFill>
              </a:rPr>
              <a:t>normal.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179</a:t>
            </a:fld>
            <a:endParaRPr lang="es-MX"/>
          </a:p>
        </p:txBody>
      </p:sp>
    </p:spTree>
  </p:cSld>
  <p:clrMapOvr>
    <a:masterClrMapping/>
  </p:clrMapOvr>
  <p:transition advClick="0" advTm="10000">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0"/>
            <a:ext cx="9144000" cy="4643446"/>
          </a:xfrm>
        </p:spPr>
        <p:txBody>
          <a:bodyPr>
            <a:noAutofit/>
          </a:bodyPr>
          <a:lstStyle/>
          <a:p>
            <a:pPr algn="ctr">
              <a:buNone/>
            </a:pPr>
            <a:endParaRPr lang="es-MX" sz="3600" dirty="0" smtClean="0">
              <a:solidFill>
                <a:schemeClr val="bg1"/>
              </a:solidFill>
              <a:latin typeface="Berlin Sans FB Demi" pitchFamily="34" charset="0"/>
              <a:cs typeface="Arial" pitchFamily="34" charset="0"/>
            </a:endParaRPr>
          </a:p>
          <a:p>
            <a:pPr algn="ctr">
              <a:buNone/>
            </a:pPr>
            <a:r>
              <a:rPr lang="es-MX" sz="4000" dirty="0" smtClean="0">
                <a:solidFill>
                  <a:srgbClr val="FF0000"/>
                </a:solidFill>
                <a:latin typeface="Berlin Sans FB Demi" pitchFamily="34" charset="0"/>
                <a:cs typeface="Arial" pitchFamily="34" charset="0"/>
              </a:rPr>
              <a:t>La experiencia muestra que son pocos todos los esfuerzos que se hagan por prever y resolver los problemas que se pudieran presentar en este periodo de transición. </a:t>
            </a: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18</a:t>
            </a:fld>
            <a:endParaRPr lang="es-MX"/>
          </a:p>
        </p:txBody>
      </p:sp>
    </p:spTree>
  </p:cSld>
  <p:clrMapOvr>
    <a:masterClrMapping/>
  </p:clrMapOvr>
  <p:transition advClick="0" advTm="10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4000" r="-2000" b="-4000"/>
          </a:stretch>
        </a:blipFill>
        <a:effectLst/>
      </p:bgPr>
    </p:bg>
    <p:spTree>
      <p:nvGrpSpPr>
        <p:cNvPr id="1" name=""/>
        <p:cNvGrpSpPr/>
        <p:nvPr/>
      </p:nvGrpSpPr>
      <p:grpSpPr>
        <a:xfrm>
          <a:off x="0" y="0"/>
          <a:ext cx="0" cy="0"/>
          <a:chOff x="0" y="0"/>
          <a:chExt cx="0" cy="0"/>
        </a:xfrm>
      </p:grpSpPr>
      <p:pic>
        <p:nvPicPr>
          <p:cNvPr id="5" name="4 Imagen" descr="perdidas.gif"/>
          <p:cNvPicPr>
            <a:picLocks noChangeAspect="1"/>
          </p:cNvPicPr>
          <p:nvPr/>
        </p:nvPicPr>
        <p:blipFill>
          <a:blip r:embed="rId3" cstate="print"/>
          <a:stretch>
            <a:fillRect/>
          </a:stretch>
        </p:blipFill>
        <p:spPr>
          <a:xfrm>
            <a:off x="5857884" y="4286256"/>
            <a:ext cx="2790439" cy="1981212"/>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t>Se podrán mostrar así con claridad las necesidades anuales de financiamiento adicional. </a:t>
            </a: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180</a:t>
            </a:fld>
            <a:endParaRPr lang="es-MX"/>
          </a:p>
        </p:txBody>
      </p:sp>
    </p:spTree>
  </p:cSld>
  <p:clrMapOvr>
    <a:masterClrMapping/>
  </p:clrMapOvr>
  <p:transition advClick="0" advTm="10000">
    <p:checke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4000" r="-2000" b="-4000"/>
          </a:stretch>
        </a:blipFill>
        <a:effectLst/>
      </p:bgPr>
    </p:bg>
    <p:spTree>
      <p:nvGrpSpPr>
        <p:cNvPr id="1" name=""/>
        <p:cNvGrpSpPr/>
        <p:nvPr/>
      </p:nvGrpSpPr>
      <p:grpSpPr>
        <a:xfrm>
          <a:off x="0" y="0"/>
          <a:ext cx="0" cy="0"/>
          <a:chOff x="0" y="0"/>
          <a:chExt cx="0" cy="0"/>
        </a:xfrm>
      </p:grpSpPr>
      <p:pic>
        <p:nvPicPr>
          <p:cNvPr id="5" name="4 Imagen" descr="perdidas.gif"/>
          <p:cNvPicPr>
            <a:picLocks noChangeAspect="1"/>
          </p:cNvPicPr>
          <p:nvPr/>
        </p:nvPicPr>
        <p:blipFill>
          <a:blip r:embed="rId3" cstate="print"/>
          <a:stretch>
            <a:fillRect/>
          </a:stretch>
        </p:blipFill>
        <p:spPr>
          <a:xfrm>
            <a:off x="5857884" y="4286256"/>
            <a:ext cx="2790439" cy="1981212"/>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chemeClr val="bg1"/>
                </a:solidFill>
              </a:rPr>
              <a:t>Conviene perder de vista que las postergaciones en el servicio del crédito implicaran la adición a la deuda de los intereses compuestos correspondientes al periodo no servido, es decir, al periodo transcurrido desde la recepción del crédito hasta la iniciación de su servicio.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181</a:t>
            </a:fld>
            <a:endParaRPr lang="es-MX"/>
          </a:p>
        </p:txBody>
      </p:sp>
    </p:spTree>
  </p:cSld>
  <p:clrMapOvr>
    <a:masterClrMapping/>
  </p:clrMapOvr>
  <p:transition advClick="0" advTm="10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0" y="0"/>
          <a:ext cx="9144000" cy="6858000"/>
        </p:xfrm>
        <a:graphic>
          <a:graphicData uri="http://schemas.openxmlformats.org/drawingml/2006/table">
            <a:tbl>
              <a:tblPr firstRow="1" bandRow="1">
                <a:tableStyleId>{21E4AEA4-8DFA-4A89-87EB-49C32662AFE0}</a:tableStyleId>
              </a:tblPr>
              <a:tblGrid>
                <a:gridCol w="7143768"/>
                <a:gridCol w="2000232"/>
              </a:tblGrid>
              <a:tr h="323496">
                <a:tc gridSpan="2">
                  <a:txBody>
                    <a:bodyPr/>
                    <a:lstStyle/>
                    <a:p>
                      <a:pPr algn="ctr">
                        <a:lnSpc>
                          <a:spcPct val="115000"/>
                        </a:lnSpc>
                        <a:spcAft>
                          <a:spcPts val="0"/>
                        </a:spcAft>
                      </a:pPr>
                      <a:r>
                        <a:rPr lang="es-MX" sz="1000" dirty="0"/>
                        <a:t>CUADRO X</a:t>
                      </a:r>
                      <a:endParaRPr lang="es-MX" sz="1100" dirty="0">
                        <a:latin typeface="Calibri"/>
                        <a:ea typeface="Calibri"/>
                        <a:cs typeface="Times New Roman"/>
                      </a:endParaRPr>
                    </a:p>
                  </a:txBody>
                  <a:tcPr marL="44450" marR="44450" marT="0" marB="0"/>
                </a:tc>
                <a:tc hMerge="1">
                  <a:txBody>
                    <a:bodyPr/>
                    <a:lstStyle/>
                    <a:p>
                      <a:endParaRPr lang="es-MX"/>
                    </a:p>
                  </a:txBody>
                  <a:tcPr/>
                </a:tc>
              </a:tr>
              <a:tr h="323496">
                <a:tc gridSpan="2">
                  <a:txBody>
                    <a:bodyPr/>
                    <a:lstStyle/>
                    <a:p>
                      <a:pPr marL="68580" algn="ctr">
                        <a:lnSpc>
                          <a:spcPct val="115000"/>
                        </a:lnSpc>
                        <a:spcAft>
                          <a:spcPts val="0"/>
                        </a:spcAft>
                      </a:pPr>
                      <a:r>
                        <a:rPr lang="es-MX" sz="1000"/>
                        <a:t>CUADRO DE FUENTES Y USOS DURANTE EL FUNCIONAMIENTO DEL PROYECTO</a:t>
                      </a:r>
                      <a:endParaRPr lang="es-MX" sz="1100">
                        <a:latin typeface="Calibri"/>
                        <a:ea typeface="Calibri"/>
                        <a:cs typeface="Times New Roman"/>
                      </a:endParaRPr>
                    </a:p>
                  </a:txBody>
                  <a:tcPr marL="44450" marR="44450" marT="0" marB="0"/>
                </a:tc>
                <a:tc hMerge="1">
                  <a:txBody>
                    <a:bodyPr/>
                    <a:lstStyle/>
                    <a:p>
                      <a:endParaRPr lang="es-MX"/>
                    </a:p>
                  </a:txBody>
                  <a:tcPr/>
                </a:tc>
              </a:tr>
              <a:tr h="323496">
                <a:tc>
                  <a:txBody>
                    <a:bodyPr/>
                    <a:lstStyle/>
                    <a:p>
                      <a:pPr algn="just">
                        <a:lnSpc>
                          <a:spcPct val="115000"/>
                        </a:lnSpc>
                        <a:spcAft>
                          <a:spcPts val="0"/>
                        </a:spcAft>
                      </a:pPr>
                      <a:endParaRPr lang="es-MX" sz="1000">
                        <a:latin typeface="Arial"/>
                        <a:ea typeface="Calibri"/>
                        <a:cs typeface="Times New Roman"/>
                      </a:endParaRPr>
                    </a:p>
                  </a:txBody>
                  <a:tcPr marL="44450" marR="44450" marT="0" marB="0"/>
                </a:tc>
                <a:tc>
                  <a:txBody>
                    <a:bodyPr/>
                    <a:lstStyle/>
                    <a:p>
                      <a:pPr algn="ctr">
                        <a:lnSpc>
                          <a:spcPct val="115000"/>
                        </a:lnSpc>
                        <a:spcAft>
                          <a:spcPts val="0"/>
                        </a:spcAft>
                      </a:pPr>
                      <a:r>
                        <a:rPr lang="es-MX" sz="1000" dirty="0"/>
                        <a:t>1     2     3    4     5     6     etc.</a:t>
                      </a:r>
                      <a:endParaRPr lang="es-MX" sz="1100" dirty="0">
                        <a:latin typeface="Calibri"/>
                        <a:ea typeface="Calibri"/>
                        <a:cs typeface="Times New Roman"/>
                      </a:endParaRPr>
                    </a:p>
                  </a:txBody>
                  <a:tcPr marL="44450" marR="44450" marT="0" marB="0"/>
                </a:tc>
              </a:tr>
              <a:tr h="323496">
                <a:tc>
                  <a:txBody>
                    <a:bodyPr/>
                    <a:lstStyle/>
                    <a:p>
                      <a:pPr algn="just">
                        <a:lnSpc>
                          <a:spcPct val="115000"/>
                        </a:lnSpc>
                        <a:spcAft>
                          <a:spcPts val="0"/>
                        </a:spcAft>
                      </a:pPr>
                      <a:r>
                        <a:rPr lang="es-MX" sz="1000"/>
                        <a:t>FUENTES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a:lnSpc>
                          <a:spcPct val="115000"/>
                        </a:lnSpc>
                        <a:spcAft>
                          <a:spcPts val="0"/>
                        </a:spcAft>
                        <a:buFont typeface="+mj-lt"/>
                        <a:buNone/>
                      </a:pPr>
                      <a:r>
                        <a:rPr lang="es-MX" sz="1000" dirty="0" smtClean="0"/>
                        <a:t>1. Ventas</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a:lnSpc>
                          <a:spcPct val="115000"/>
                        </a:lnSpc>
                        <a:spcAft>
                          <a:spcPts val="0"/>
                        </a:spcAft>
                        <a:buFont typeface="+mj-lt"/>
                        <a:buNone/>
                      </a:pPr>
                      <a:r>
                        <a:rPr lang="es-MX" sz="1000" dirty="0" smtClean="0"/>
                        <a:t>2. Subsidios </a:t>
                      </a:r>
                      <a:r>
                        <a:rPr lang="es-MX" sz="1000" dirty="0"/>
                        <a:t>u otras fuentes</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a:lnSpc>
                          <a:spcPct val="115000"/>
                        </a:lnSpc>
                        <a:spcAft>
                          <a:spcPts val="0"/>
                        </a:spcAft>
                        <a:buFont typeface="+mj-lt"/>
                        <a:buNone/>
                      </a:pPr>
                      <a:r>
                        <a:rPr lang="es-MX" sz="1000" dirty="0" smtClean="0"/>
                        <a:t>3. Saldo </a:t>
                      </a:r>
                      <a:r>
                        <a:rPr lang="es-MX" sz="1000" dirty="0"/>
                        <a:t>del año anterior</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algn="just">
                        <a:lnSpc>
                          <a:spcPct val="115000"/>
                        </a:lnSpc>
                        <a:spcAft>
                          <a:spcPts val="0"/>
                        </a:spcAft>
                      </a:pPr>
                      <a:r>
                        <a:rPr lang="es-MX" sz="1000" dirty="0"/>
                        <a:t>USOS</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a:lnSpc>
                          <a:spcPct val="115000"/>
                        </a:lnSpc>
                        <a:spcAft>
                          <a:spcPts val="0"/>
                        </a:spcAft>
                        <a:buFont typeface="+mj-lt"/>
                        <a:buNone/>
                      </a:pPr>
                      <a:r>
                        <a:rPr lang="es-MX" sz="1000" dirty="0" smtClean="0"/>
                        <a:t>4. Gastos </a:t>
                      </a:r>
                      <a:r>
                        <a:rPr lang="es-MX" sz="1000" dirty="0"/>
                        <a:t>de </a:t>
                      </a:r>
                      <a:r>
                        <a:rPr lang="es-MX" sz="1000" dirty="0" err="1"/>
                        <a:t>producción</a:t>
                      </a:r>
                      <a:r>
                        <a:rPr lang="es-MX" sz="1000" baseline="30000" dirty="0" err="1"/>
                        <a:t>a</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a:lnSpc>
                          <a:spcPct val="115000"/>
                        </a:lnSpc>
                        <a:spcAft>
                          <a:spcPts val="0"/>
                        </a:spcAft>
                        <a:buFont typeface="+mj-lt"/>
                        <a:buNone/>
                      </a:pPr>
                      <a:r>
                        <a:rPr lang="es-MX" sz="1000" dirty="0" smtClean="0"/>
                        <a:t>5. Interés </a:t>
                      </a:r>
                      <a:r>
                        <a:rPr lang="es-MX" sz="1000" dirty="0"/>
                        <a:t>por créditos a corto plazo</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a:lnSpc>
                          <a:spcPct val="115000"/>
                        </a:lnSpc>
                        <a:spcAft>
                          <a:spcPts val="0"/>
                        </a:spcAft>
                        <a:buFont typeface="+mj-lt"/>
                        <a:buNone/>
                      </a:pPr>
                      <a:r>
                        <a:rPr lang="es-MX" sz="1000" dirty="0" smtClean="0"/>
                        <a:t>6. Servicios </a:t>
                      </a:r>
                      <a:r>
                        <a:rPr lang="es-MX" sz="1000" dirty="0"/>
                        <a:t>de créditos a largo plazo (Amortización e interés) </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a:lnSpc>
                          <a:spcPct val="115000"/>
                        </a:lnSpc>
                        <a:spcAft>
                          <a:spcPts val="0"/>
                        </a:spcAft>
                        <a:buFont typeface="+mj-lt"/>
                        <a:buNone/>
                      </a:pPr>
                      <a:r>
                        <a:rPr lang="es-MX" sz="1000" dirty="0" smtClean="0"/>
                        <a:t>7. Impuestos</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algn="just">
                        <a:lnSpc>
                          <a:spcPct val="115000"/>
                        </a:lnSpc>
                        <a:spcAft>
                          <a:spcPts val="0"/>
                        </a:spcAft>
                      </a:pPr>
                      <a:r>
                        <a:rPr lang="es-MX" sz="1000" dirty="0"/>
                        <a:t>  Territoriales y de transferencia</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algn="just">
                        <a:lnSpc>
                          <a:spcPct val="115000"/>
                        </a:lnSpc>
                        <a:spcAft>
                          <a:spcPts val="0"/>
                        </a:spcAft>
                      </a:pPr>
                      <a:r>
                        <a:rPr lang="es-MX" sz="1000" dirty="0"/>
                        <a:t>  Renta y otros que dependen de las utilidades</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a:lnSpc>
                          <a:spcPct val="115000"/>
                        </a:lnSpc>
                        <a:spcAft>
                          <a:spcPts val="0"/>
                        </a:spcAft>
                        <a:buFont typeface="+mj-lt"/>
                        <a:buNone/>
                      </a:pPr>
                      <a:r>
                        <a:rPr lang="es-MX" sz="1000" dirty="0" smtClean="0"/>
                        <a:t>8. Dividendos </a:t>
                      </a:r>
                      <a:r>
                        <a:rPr lang="es-MX" sz="1000" dirty="0"/>
                        <a:t>que se propone pagar</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algn="just">
                        <a:lnSpc>
                          <a:spcPct val="115000"/>
                        </a:lnSpc>
                        <a:spcAft>
                          <a:spcPts val="0"/>
                        </a:spcAft>
                      </a:pPr>
                      <a:r>
                        <a:rPr lang="es-MX" sz="1000"/>
                        <a:t>9.  Diferencia</a:t>
                      </a:r>
                      <a:r>
                        <a:rPr lang="es-MX" sz="1000" baseline="30000"/>
                        <a:t>b</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fontAlgn="base">
                        <a:lnSpc>
                          <a:spcPct val="115000"/>
                        </a:lnSpc>
                        <a:spcAft>
                          <a:spcPts val="0"/>
                        </a:spcAft>
                        <a:buFont typeface="+mj-lt"/>
                        <a:buAutoNum type="arabicPeriod" startAt="10"/>
                      </a:pPr>
                      <a:r>
                        <a:rPr lang="es-MX" sz="1000"/>
                        <a:t>Depreciación y otras reservas</a:t>
                      </a:r>
                      <a:endParaRPr lang="es-MX" sz="110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fontAlgn="base">
                        <a:lnSpc>
                          <a:spcPct val="115000"/>
                        </a:lnSpc>
                        <a:spcAft>
                          <a:spcPts val="0"/>
                        </a:spcAft>
                        <a:buFont typeface="+mj-lt"/>
                        <a:buNone/>
                      </a:pPr>
                      <a:r>
                        <a:rPr lang="es-MX" sz="1000" dirty="0" smtClean="0"/>
                        <a:t>11. Intereses </a:t>
                      </a:r>
                      <a:r>
                        <a:rPr lang="es-MX" sz="1000" dirty="0"/>
                        <a:t>imputados para fines de </a:t>
                      </a:r>
                      <a:r>
                        <a:rPr lang="es-MX" sz="1000" dirty="0" err="1"/>
                        <a:t>evaluación</a:t>
                      </a:r>
                      <a:r>
                        <a:rPr lang="es-MX" sz="1000" baseline="30000" dirty="0" err="1"/>
                        <a:t>c</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323496">
                <a:tc>
                  <a:txBody>
                    <a:bodyPr/>
                    <a:lstStyle/>
                    <a:p>
                      <a:pPr marL="342900" lvl="0" indent="-342900" algn="just" fontAlgn="base">
                        <a:lnSpc>
                          <a:spcPct val="115000"/>
                        </a:lnSpc>
                        <a:spcAft>
                          <a:spcPts val="0"/>
                        </a:spcAft>
                        <a:buFont typeface="+mj-lt"/>
                        <a:buNone/>
                      </a:pPr>
                      <a:r>
                        <a:rPr lang="es-MX" sz="1000" dirty="0" smtClean="0"/>
                        <a:t>12. Utilidades </a:t>
                      </a:r>
                      <a:r>
                        <a:rPr lang="es-MX" sz="1000" dirty="0"/>
                        <a:t>según presupuesto estimado para </a:t>
                      </a:r>
                      <a:r>
                        <a:rPr lang="es-MX" sz="1000" dirty="0" err="1"/>
                        <a:t>evaluación</a:t>
                      </a:r>
                      <a:r>
                        <a:rPr lang="es-MX" sz="1000" baseline="30000" dirty="0" err="1"/>
                        <a:t>d</a:t>
                      </a:r>
                      <a:endParaRPr lang="es-MX"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MX" sz="1000">
                        <a:latin typeface="Arial"/>
                        <a:ea typeface="Calibri"/>
                        <a:cs typeface="Times New Roman"/>
                      </a:endParaRPr>
                    </a:p>
                  </a:txBody>
                  <a:tcPr marL="68580" marR="68580" marT="0" marB="0"/>
                </a:tc>
              </a:tr>
              <a:tr h="711576">
                <a:tc gridSpan="2">
                  <a:txBody>
                    <a:bodyPr/>
                    <a:lstStyle/>
                    <a:p>
                      <a:pPr algn="just">
                        <a:lnSpc>
                          <a:spcPct val="115000"/>
                        </a:lnSpc>
                        <a:spcAft>
                          <a:spcPts val="0"/>
                        </a:spcAft>
                      </a:pPr>
                      <a:r>
                        <a:rPr lang="es-MX" sz="800" baseline="30000" dirty="0"/>
                        <a:t>a </a:t>
                      </a:r>
                      <a:r>
                        <a:rPr lang="es-MX" sz="800" dirty="0"/>
                        <a:t>Excluyendo depreciación, reservas e intereses. </a:t>
                      </a:r>
                      <a:endParaRPr lang="es-MX" sz="1100" dirty="0"/>
                    </a:p>
                    <a:p>
                      <a:pPr algn="just">
                        <a:lnSpc>
                          <a:spcPct val="115000"/>
                        </a:lnSpc>
                        <a:spcAft>
                          <a:spcPts val="0"/>
                        </a:spcAft>
                      </a:pPr>
                      <a:r>
                        <a:rPr lang="es-MX" sz="800" baseline="30000" dirty="0"/>
                        <a:t>b </a:t>
                      </a:r>
                      <a:r>
                        <a:rPr lang="es-MX" sz="800" dirty="0"/>
                        <a:t>Pasa a ser el “saldo del año anterior” en la cuenta de fuentes.</a:t>
                      </a:r>
                      <a:endParaRPr lang="es-MX" sz="1100" dirty="0"/>
                    </a:p>
                    <a:p>
                      <a:pPr algn="just">
                        <a:lnSpc>
                          <a:spcPct val="115000"/>
                        </a:lnSpc>
                        <a:spcAft>
                          <a:spcPts val="0"/>
                        </a:spcAft>
                      </a:pPr>
                      <a:r>
                        <a:rPr lang="es-MX" sz="800" baseline="30000" dirty="0"/>
                        <a:t>c </a:t>
                      </a:r>
                      <a:r>
                        <a:rPr lang="es-MX" sz="800" dirty="0"/>
                        <a:t>Los rubros 5 y 6 solo consideran los intereses que se pagaran por los créditos que efectivamente se concertarían; en el rubro 11 se consideran los intereses por el total del capital en juego, imputados según se explica en el texto (véase capitulo VI, sección II) </a:t>
                      </a:r>
                      <a:endParaRPr lang="es-MX" sz="1100" dirty="0"/>
                    </a:p>
                    <a:p>
                      <a:pPr algn="just">
                        <a:lnSpc>
                          <a:spcPct val="115000"/>
                        </a:lnSpc>
                        <a:spcAft>
                          <a:spcPts val="0"/>
                        </a:spcAft>
                      </a:pPr>
                      <a:r>
                        <a:rPr lang="es-MX" sz="800" baseline="30000" dirty="0"/>
                        <a:t>d </a:t>
                      </a:r>
                      <a:r>
                        <a:rPr lang="es-MX" sz="800" dirty="0"/>
                        <a:t>Se obtiene restando de A los rubros 3, 4, 7</a:t>
                      </a:r>
                      <a:r>
                        <a:rPr lang="es-MX" sz="800" baseline="-25000" dirty="0"/>
                        <a:t>a</a:t>
                      </a:r>
                      <a:r>
                        <a:rPr lang="es-MX" sz="800" dirty="0"/>
                        <a:t>, 10 y 11.</a:t>
                      </a:r>
                      <a:endParaRPr lang="es-MX" sz="1100" dirty="0">
                        <a:latin typeface="Calibri"/>
                        <a:ea typeface="Calibri"/>
                        <a:cs typeface="Times New Roman"/>
                      </a:endParaRPr>
                    </a:p>
                  </a:txBody>
                  <a:tcPr marL="44450" marR="44450" marT="0" marB="0"/>
                </a:tc>
                <a:tc hMerge="1">
                  <a:txBody>
                    <a:bodyPr/>
                    <a:lstStyle/>
                    <a:p>
                      <a:endParaRPr lang="es-MX"/>
                    </a:p>
                  </a:txBody>
                  <a:tcPr/>
                </a:tc>
              </a:tr>
            </a:tbl>
          </a:graphicData>
        </a:graphic>
      </p:graphicFrame>
      <p:sp>
        <p:nvSpPr>
          <p:cNvPr id="4" name="3 Marcador de número de diapositiva"/>
          <p:cNvSpPr>
            <a:spLocks noGrp="1"/>
          </p:cNvSpPr>
          <p:nvPr>
            <p:ph type="sldNum" sz="quarter" idx="12"/>
          </p:nvPr>
        </p:nvSpPr>
        <p:spPr/>
        <p:txBody>
          <a:bodyPr/>
          <a:lstStyle/>
          <a:p>
            <a:fld id="{2F9C412B-08EB-49E3-8EB8-1F5F95EFBFF0}" type="slidenum">
              <a:rPr lang="es-MX" smtClean="0"/>
              <a:pPr/>
              <a:t>182</a:t>
            </a:fld>
            <a:endParaRPr lang="es-MX"/>
          </a:p>
        </p:txBody>
      </p:sp>
    </p:spTree>
  </p:cSld>
  <p:clrMapOvr>
    <a:masterClrMapping/>
  </p:clrMapOvr>
  <p:transition advClick="0" advTm="5000">
    <p:dissolv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gif"/>
          <p:cNvPicPr>
            <a:picLocks noChangeAspect="1"/>
          </p:cNvPicPr>
          <p:nvPr/>
        </p:nvPicPr>
        <p:blipFill>
          <a:blip r:embed="rId3" cstate="print"/>
          <a:stretch>
            <a:fillRect/>
          </a:stretch>
        </p:blipFill>
        <p:spPr>
          <a:xfrm>
            <a:off x="0" y="4319204"/>
            <a:ext cx="2786082" cy="2610258"/>
          </a:xfrm>
          <a:prstGeom prst="rect">
            <a:avLst/>
          </a:prstGeom>
        </p:spPr>
      </p:pic>
      <p:sp>
        <p:nvSpPr>
          <p:cNvPr id="3" name="2 Marcador de contenido"/>
          <p:cNvSpPr>
            <a:spLocks noGrp="1"/>
          </p:cNvSpPr>
          <p:nvPr>
            <p:ph idx="1"/>
          </p:nvPr>
        </p:nvSpPr>
        <p:spPr>
          <a:xfrm>
            <a:off x="357158" y="1357298"/>
            <a:ext cx="8329642" cy="4000528"/>
          </a:xfrm>
        </p:spPr>
        <p:txBody>
          <a:bodyPr>
            <a:noAutofit/>
          </a:bodyPr>
          <a:lstStyle/>
          <a:p>
            <a:pPr algn="ctr">
              <a:buNone/>
            </a:pPr>
            <a:r>
              <a:rPr lang="es-MX" sz="4000" b="1" dirty="0" smtClean="0">
                <a:solidFill>
                  <a:srgbClr val="FFFF00"/>
                </a:solidFill>
              </a:rPr>
              <a:t>El cuadro X muestra un esquema de fuentes y usos de fondos durante </a:t>
            </a:r>
          </a:p>
          <a:p>
            <a:pPr algn="ctr">
              <a:buNone/>
            </a:pPr>
            <a:r>
              <a:rPr lang="es-MX" sz="4000" b="1" dirty="0" smtClean="0">
                <a:solidFill>
                  <a:srgbClr val="FFFF00"/>
                </a:solidFill>
              </a:rPr>
              <a:t>el funcionamiento de un proyecto. </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183</a:t>
            </a:fld>
            <a:endParaRPr lang="es-MX"/>
          </a:p>
        </p:txBody>
      </p:sp>
    </p:spTree>
  </p:cSld>
  <p:clrMapOvr>
    <a:masterClrMapping/>
  </p:clrMapOvr>
  <p:transition advClick="0" advTm="10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428736"/>
            <a:ext cx="8329642" cy="4000528"/>
          </a:xfrm>
        </p:spPr>
        <p:txBody>
          <a:bodyPr>
            <a:noAutofit/>
          </a:bodyPr>
          <a:lstStyle/>
          <a:p>
            <a:pPr algn="ctr">
              <a:buNone/>
            </a:pPr>
            <a:r>
              <a:rPr lang="es-MX" sz="4000" b="1" dirty="0" smtClean="0">
                <a:solidFill>
                  <a:schemeClr val="bg1"/>
                </a:solidFill>
              </a:rPr>
              <a:t>Los rubros 1 al 9 muestran los movimientos propiamente tales, para obtener la diferencia liquida anual que, al quedar en si, pasa a convertirse en fuente de fondos al año siguiente. </a:t>
            </a:r>
            <a:endParaRPr lang="es-MX" sz="4000" b="1" dirty="0">
              <a:solidFill>
                <a:schemeClr val="bg1"/>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184</a:t>
            </a:fld>
            <a:endParaRPr lang="es-MX"/>
          </a:p>
        </p:txBody>
      </p:sp>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Tree>
  </p:cSld>
  <p:clrMapOvr>
    <a:masterClrMapping/>
  </p:clrMapOvr>
  <p:transition advClick="0" advTm="10000">
    <p:circl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428736"/>
            <a:ext cx="8329642" cy="4000528"/>
          </a:xfrm>
        </p:spPr>
        <p:txBody>
          <a:bodyPr>
            <a:noAutofit/>
          </a:bodyPr>
          <a:lstStyle/>
          <a:p>
            <a:pPr algn="ctr">
              <a:buNone/>
            </a:pPr>
            <a:r>
              <a:rPr lang="es-MX" sz="4000" b="1" dirty="0" smtClean="0">
                <a:solidFill>
                  <a:srgbClr val="FFFF00"/>
                </a:solidFill>
              </a:rPr>
              <a:t>Para fines ilustrativos se han agregado los rubros 10 y 11 a fin de poder de deducir el rubro 12, o sea las utilidades según se calcularon a base del presupuesto estimado de gastos e ingresos. </a:t>
            </a:r>
          </a:p>
          <a:p>
            <a:pPr algn="ctr">
              <a:buNone/>
            </a:pPr>
            <a:endParaRPr lang="es-MX" sz="4000" b="1" dirty="0">
              <a:solidFill>
                <a:schemeClr val="bg1"/>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185</a:t>
            </a:fld>
            <a:endParaRPr lang="es-MX"/>
          </a:p>
        </p:txBody>
      </p:sp>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Tree>
  </p:cSld>
  <p:clrMapOvr>
    <a:masterClrMapping/>
  </p:clrMapOvr>
  <p:transition advClick="0" advTm="10000">
    <p:dissolv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428736"/>
            <a:ext cx="8329642" cy="4000528"/>
          </a:xfrm>
        </p:spPr>
        <p:txBody>
          <a:bodyPr>
            <a:noAutofit/>
          </a:bodyPr>
          <a:lstStyle/>
          <a:p>
            <a:pPr algn="ctr">
              <a:buNone/>
            </a:pPr>
            <a:r>
              <a:rPr lang="es-MX" sz="4000" b="1" dirty="0" smtClean="0">
                <a:solidFill>
                  <a:schemeClr val="bg1"/>
                </a:solidFill>
              </a:rPr>
              <a:t>Con las explicaciones dadas mas arriba, el cuadro no revisa mayores explicaciones, pero conviene comentar brevemente el rubro 8, que se ha denominado “Dividendos que se propone pagar”. </a:t>
            </a:r>
            <a:endParaRPr lang="es-MX" sz="4000" b="1" dirty="0">
              <a:solidFill>
                <a:schemeClr val="bg1"/>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186</a:t>
            </a:fld>
            <a:endParaRPr lang="es-MX"/>
          </a:p>
        </p:txBody>
      </p:sp>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Tree>
  </p:cSld>
  <p:clrMapOvr>
    <a:masterClrMapping/>
  </p:clrMapOvr>
  <p:transition advClick="0" advTm="10000">
    <p:wheel spokes="3"/>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428736"/>
            <a:ext cx="8329642" cy="4000528"/>
          </a:xfrm>
        </p:spPr>
        <p:txBody>
          <a:bodyPr>
            <a:noAutofit/>
          </a:bodyPr>
          <a:lstStyle/>
          <a:p>
            <a:pPr algn="ctr">
              <a:buNone/>
            </a:pPr>
            <a:r>
              <a:rPr lang="es-MX" sz="4000" b="1" dirty="0" smtClean="0">
                <a:solidFill>
                  <a:srgbClr val="FFFF00"/>
                </a:solidFill>
              </a:rPr>
              <a:t>Es fácil apreciar que este concepto dependerá de la política que se proponga seguir la empresa si fuera cero para uno o mas años,</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187</a:t>
            </a:fld>
            <a:endParaRPr lang="es-MX"/>
          </a:p>
        </p:txBody>
      </p:sp>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Tree>
  </p:cSld>
  <p:clrMapOvr>
    <a:masterClrMapping/>
  </p:clrMapOvr>
  <p:transition advClick="0" advTm="10000">
    <p:zoom dir="in"/>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
        <p:nvSpPr>
          <p:cNvPr id="3" name="2 Marcador de contenido"/>
          <p:cNvSpPr>
            <a:spLocks noGrp="1"/>
          </p:cNvSpPr>
          <p:nvPr>
            <p:ph idx="1"/>
          </p:nvPr>
        </p:nvSpPr>
        <p:spPr>
          <a:xfrm>
            <a:off x="500034" y="642918"/>
            <a:ext cx="8329642" cy="4000528"/>
          </a:xfrm>
        </p:spPr>
        <p:txBody>
          <a:bodyPr>
            <a:noAutofit/>
          </a:bodyPr>
          <a:lstStyle/>
          <a:p>
            <a:pPr algn="ctr">
              <a:buNone/>
            </a:pPr>
            <a:r>
              <a:rPr lang="es-MX" sz="4000" b="1" dirty="0" smtClean="0">
                <a:solidFill>
                  <a:schemeClr val="bg1"/>
                </a:solidFill>
              </a:rPr>
              <a:t>ello querría decir que en ese o en esos años la política de la empresa consistirá en invertir todas las utilidades a fin de financiar posibles expansiones o amortizar normal o mas aceleradamente los créditos de largo plazo, o eliminar los créditos de corto plazo.</a:t>
            </a:r>
          </a:p>
          <a:p>
            <a:pPr algn="ctr">
              <a:buNone/>
            </a:pPr>
            <a:endParaRPr lang="es-MX" sz="4000" b="1" dirty="0">
              <a:solidFill>
                <a:schemeClr val="bg1"/>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188</a:t>
            </a:fld>
            <a:endParaRPr lang="es-MX"/>
          </a:p>
        </p:txBody>
      </p:sp>
    </p:spTree>
  </p:cSld>
  <p:clrMapOvr>
    <a:masterClrMapping/>
  </p:clrMapOvr>
  <p:transition advClick="0" advTm="10000">
    <p:split/>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
        <p:nvSpPr>
          <p:cNvPr id="3" name="2 Marcador de contenido"/>
          <p:cNvSpPr>
            <a:spLocks noGrp="1"/>
          </p:cNvSpPr>
          <p:nvPr>
            <p:ph idx="1"/>
          </p:nvPr>
        </p:nvSpPr>
        <p:spPr>
          <a:xfrm>
            <a:off x="500034" y="642918"/>
            <a:ext cx="8329642" cy="4000528"/>
          </a:xfrm>
        </p:spPr>
        <p:txBody>
          <a:bodyPr>
            <a:noAutofit/>
          </a:bodyPr>
          <a:lstStyle/>
          <a:p>
            <a:pPr algn="ctr">
              <a:buNone/>
            </a:pPr>
            <a:r>
              <a:rPr lang="es-MX" sz="4000" b="1" dirty="0" smtClean="0">
                <a:solidFill>
                  <a:srgbClr val="FFFF00"/>
                </a:solidFill>
              </a:rPr>
              <a:t>La diferencia que quedara en caja cada año (rubro 9) puede también interpretarse como el margen de seguridad que hay en el financiamiento del año: mientras mayor sea el saldo, más amplio será el margen de seguridad en cuanto al cumplimiento de los rubros 5 y 6 por eventuales créditos. </a:t>
            </a:r>
          </a:p>
          <a:p>
            <a:pPr algn="ctr">
              <a:buNone/>
            </a:pPr>
            <a:endParaRPr lang="es-MX" sz="4000" b="1" dirty="0">
              <a:solidFill>
                <a:schemeClr val="bg1"/>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189</a:t>
            </a:fld>
            <a:endParaRPr lang="es-MX"/>
          </a:p>
        </p:txBody>
      </p:sp>
    </p:spTree>
  </p:cSld>
  <p:clrMapOvr>
    <a:masterClrMapping/>
  </p:clrMapOvr>
  <p:transition advClick="0" advTm="10000">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857232"/>
            <a:ext cx="9144000" cy="4071966"/>
          </a:xfrm>
        </p:spPr>
        <p:txBody>
          <a:bodyPr>
            <a:noAutofit/>
          </a:bodyPr>
          <a:lstStyle/>
          <a:p>
            <a:pPr algn="ctr">
              <a:buNone/>
            </a:pPr>
            <a:r>
              <a:rPr lang="es-MX" sz="4000" dirty="0" smtClean="0">
                <a:solidFill>
                  <a:srgbClr val="00FF00"/>
                </a:solidFill>
                <a:latin typeface="Berlin Sans FB Demi" pitchFamily="34" charset="0"/>
                <a:cs typeface="Arial" pitchFamily="34" charset="0"/>
              </a:rPr>
              <a:t>La nueva organización tendrá que hacer frente a cuestiones de orden legal, contratar personal técnico y administrativo, redactar estatutos y terminar los estudios para llegar a la etapa de proyectos final; </a:t>
            </a:r>
          </a:p>
          <a:p>
            <a:pPr algn="just">
              <a:buNone/>
            </a:pPr>
            <a:endParaRPr lang="es-MX" b="1" dirty="0">
              <a:solidFill>
                <a:srgbClr val="00FF00"/>
              </a:solidFill>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19</a:t>
            </a:fld>
            <a:endParaRPr lang="es-MX"/>
          </a:p>
        </p:txBody>
      </p:sp>
    </p:spTree>
  </p:cSld>
  <p:clrMapOvr>
    <a:masterClrMapping/>
  </p:clrMapOvr>
  <p:transition advClick="0" advTm="10000">
    <p:wheel spokes="2"/>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
        <p:nvSpPr>
          <p:cNvPr id="3" name="2 Marcador de contenido"/>
          <p:cNvSpPr>
            <a:spLocks noGrp="1"/>
          </p:cNvSpPr>
          <p:nvPr>
            <p:ph idx="1"/>
          </p:nvPr>
        </p:nvSpPr>
        <p:spPr>
          <a:xfrm>
            <a:off x="285720" y="642918"/>
            <a:ext cx="8543956" cy="4000528"/>
          </a:xfrm>
        </p:spPr>
        <p:txBody>
          <a:bodyPr>
            <a:noAutofit/>
          </a:bodyPr>
          <a:lstStyle/>
          <a:p>
            <a:pPr algn="ctr">
              <a:buNone/>
            </a:pPr>
            <a:r>
              <a:rPr lang="es-MX" sz="4000" b="1" dirty="0" smtClean="0">
                <a:solidFill>
                  <a:schemeClr val="bg1"/>
                </a:solidFill>
              </a:rPr>
              <a:t>Ahora bien, mientras menor sea el dividendo anual pagado, mayor será el saldo en caja y por lo tanto el margen de seguridad. Por lo tanto, se pide decir la cuantía de los dividendos a pagar de modo que se mantenga al menos en determinado margen que se podría expresar como el creciente entre los rubros 9 y 6.</a:t>
            </a:r>
          </a:p>
          <a:p>
            <a:pPr algn="ctr">
              <a:buNone/>
            </a:pPr>
            <a:endParaRPr lang="es-MX" sz="4000" b="1" dirty="0">
              <a:solidFill>
                <a:schemeClr val="bg1"/>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190</a:t>
            </a:fld>
            <a:endParaRPr lang="es-MX"/>
          </a:p>
        </p:txBody>
      </p:sp>
    </p:spTree>
  </p:cSld>
  <p:clrMapOvr>
    <a:masterClrMapping/>
  </p:clrMapOvr>
  <p:transition advClick="0" advTm="10000">
    <p:diamond/>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
        <p:nvSpPr>
          <p:cNvPr id="3" name="2 Marcador de contenido"/>
          <p:cNvSpPr>
            <a:spLocks noGrp="1"/>
          </p:cNvSpPr>
          <p:nvPr>
            <p:ph idx="1"/>
          </p:nvPr>
        </p:nvSpPr>
        <p:spPr>
          <a:xfrm>
            <a:off x="0" y="428604"/>
            <a:ext cx="9144000" cy="4000528"/>
          </a:xfrm>
        </p:spPr>
        <p:txBody>
          <a:bodyPr>
            <a:noAutofit/>
          </a:bodyPr>
          <a:lstStyle/>
          <a:p>
            <a:pPr algn="ctr">
              <a:buNone/>
            </a:pPr>
            <a:r>
              <a:rPr lang="es-MX" sz="4000" b="1" dirty="0" smtClean="0">
                <a:solidFill>
                  <a:srgbClr val="FFFF00"/>
                </a:solidFill>
              </a:rPr>
              <a:t>Los organismos financieros suelen establecer este tipo de condiciones para la obtención del crédito. De modo que entre las clausulas del contrato puede figurar el compromiso de la empresa de no repetir utilidades durante un cierto numero de años o hasta que se haya devuelto un cierto por ciento del crédito.</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191</a:t>
            </a:fld>
            <a:endParaRPr lang="es-MX" dirty="0"/>
          </a:p>
        </p:txBody>
      </p:sp>
    </p:spTree>
  </p:cSld>
  <p:clrMapOvr>
    <a:masterClrMapping/>
  </p:clrMapOvr>
  <p:transition advClick="0" advTm="10000">
    <p:blinds/>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642918"/>
            <a:ext cx="8329642" cy="4000528"/>
          </a:xfrm>
        </p:spPr>
        <p:txBody>
          <a:bodyPr>
            <a:noAutofit/>
          </a:bodyPr>
          <a:lstStyle/>
          <a:p>
            <a:pPr algn="ctr">
              <a:buNone/>
            </a:pPr>
            <a:r>
              <a:rPr lang="es-MX" sz="4000" b="1" dirty="0" smtClean="0">
                <a:solidFill>
                  <a:schemeClr val="bg1"/>
                </a:solidFill>
              </a:rPr>
              <a:t>Tales requisitos son fácilmente representables en el cuadro de fuentes y usos de fondos, como se acaba de explicar.</a:t>
            </a:r>
          </a:p>
          <a:p>
            <a:pPr algn="ctr">
              <a:buNone/>
            </a:pPr>
            <a:endParaRPr lang="es-MX" sz="4000" b="1" dirty="0">
              <a:solidFill>
                <a:schemeClr val="bg1"/>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192</a:t>
            </a:fld>
            <a:endParaRPr lang="es-MX"/>
          </a:p>
        </p:txBody>
      </p:sp>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Tree>
  </p:cSld>
  <p:clrMapOvr>
    <a:masterClrMapping/>
  </p:clrMapOvr>
  <p:transition advClick="0" advTm="10000">
    <p:wipe dir="u"/>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71480"/>
            <a:ext cx="8329642" cy="4000528"/>
          </a:xfrm>
        </p:spPr>
        <p:txBody>
          <a:bodyPr>
            <a:noAutofit/>
          </a:bodyPr>
          <a:lstStyle/>
          <a:p>
            <a:pPr algn="ctr">
              <a:buNone/>
            </a:pPr>
            <a:r>
              <a:rPr lang="es-MX" sz="4000" b="1" dirty="0" smtClean="0">
                <a:solidFill>
                  <a:srgbClr val="FFFF00"/>
                </a:solidFill>
              </a:rPr>
              <a:t>Los antecedentes relativos a los elementos que integran el capital circulante y su financiamiento pueden también integrarse dentro del cuadro de fuentes y usos de fondos a la etapa de funcionamiento del proyecto.</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193</a:t>
            </a:fld>
            <a:endParaRPr lang="es-MX"/>
          </a:p>
        </p:txBody>
      </p:sp>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Tree>
  </p:cSld>
  <p:clrMapOvr>
    <a:masterClrMapping/>
  </p:clrMapOvr>
  <p:transition advClick="0" advTm="10000">
    <p:wedg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642918"/>
            <a:ext cx="8329642" cy="4000528"/>
          </a:xfrm>
        </p:spPr>
        <p:txBody>
          <a:bodyPr>
            <a:noAutofit/>
          </a:bodyPr>
          <a:lstStyle/>
          <a:p>
            <a:pPr algn="ctr">
              <a:buNone/>
            </a:pPr>
            <a:r>
              <a:rPr lang="es-MX" sz="4000" b="1" dirty="0" smtClean="0">
                <a:solidFill>
                  <a:schemeClr val="bg1"/>
                </a:solidFill>
              </a:rPr>
              <a:t>Al hacer esa integración la parte de los créditos de largo plazo y de capital propio que se sumara a las fuentes como capital circulante, tendrá como contrapartida entre los usos, los activos en cuenta corriente. </a:t>
            </a:r>
          </a:p>
          <a:p>
            <a:pPr algn="ctr">
              <a:buNone/>
            </a:pPr>
            <a:endParaRPr lang="es-MX" sz="4000" b="1" dirty="0">
              <a:solidFill>
                <a:schemeClr val="bg1"/>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194</a:t>
            </a:fld>
            <a:endParaRPr lang="es-MX"/>
          </a:p>
        </p:txBody>
      </p:sp>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Tree>
  </p:cSld>
  <p:clrMapOvr>
    <a:masterClrMapping/>
  </p:clrMapOvr>
  <p:transition advClick="0" advTm="10000">
    <p:wipe dir="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71480"/>
            <a:ext cx="8329642" cy="4000528"/>
          </a:xfrm>
        </p:spPr>
        <p:txBody>
          <a:bodyPr>
            <a:noAutofit/>
          </a:bodyPr>
          <a:lstStyle/>
          <a:p>
            <a:pPr algn="ctr">
              <a:buNone/>
            </a:pPr>
            <a:r>
              <a:rPr lang="es-MX" sz="4000" b="1" dirty="0" smtClean="0">
                <a:solidFill>
                  <a:srgbClr val="FFFF00"/>
                </a:solidFill>
              </a:rPr>
              <a:t>De esta manera será posible mostrar en el cuadro integrado cuando, como y en que se están poniendo en juego la totalidad de las fuentes de fondos previstas para el financiamiento, tanto del capital fijo como del circulante.</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195</a:t>
            </a:fld>
            <a:endParaRPr lang="es-MX"/>
          </a:p>
        </p:txBody>
      </p:sp>
      <p:pic>
        <p:nvPicPr>
          <p:cNvPr id="5" name="4 Imagen" descr="$$.gif"/>
          <p:cNvPicPr>
            <a:picLocks noChangeAspect="1"/>
          </p:cNvPicPr>
          <p:nvPr/>
        </p:nvPicPr>
        <p:blipFill>
          <a:blip r:embed="rId3" cstate="print"/>
          <a:stretch>
            <a:fillRect/>
          </a:stretch>
        </p:blipFill>
        <p:spPr>
          <a:xfrm>
            <a:off x="0" y="4247742"/>
            <a:ext cx="2786082" cy="2610258"/>
          </a:xfrm>
          <a:prstGeom prst="rect">
            <a:avLst/>
          </a:prstGeom>
        </p:spPr>
      </p:pic>
    </p:spTree>
  </p:cSld>
  <p:clrMapOvr>
    <a:masterClrMapping/>
  </p:clrMapOvr>
  <p:transition advClick="0" advTm="10000">
    <p:wheel spokes="3"/>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pic>
        <p:nvPicPr>
          <p:cNvPr id="4" name="3 Imagen" descr="negocio.gif"/>
          <p:cNvPicPr>
            <a:picLocks noChangeAspect="1"/>
          </p:cNvPicPr>
          <p:nvPr/>
        </p:nvPicPr>
        <p:blipFill>
          <a:blip r:embed="rId3" cstate="print"/>
          <a:stretch>
            <a:fillRect/>
          </a:stretch>
        </p:blipFill>
        <p:spPr>
          <a:xfrm>
            <a:off x="6786578" y="4572008"/>
            <a:ext cx="2000240" cy="2000240"/>
          </a:xfrm>
          <a:prstGeom prst="rect">
            <a:avLst/>
          </a:prstGeom>
        </p:spPr>
      </p:pic>
      <p:sp>
        <p:nvSpPr>
          <p:cNvPr id="3" name="2 Marcador de contenido"/>
          <p:cNvSpPr>
            <a:spLocks noGrp="1"/>
          </p:cNvSpPr>
          <p:nvPr>
            <p:ph idx="1"/>
          </p:nvPr>
        </p:nvSpPr>
        <p:spPr>
          <a:xfrm>
            <a:off x="500034" y="500042"/>
            <a:ext cx="8329642" cy="5626121"/>
          </a:xfrm>
        </p:spPr>
        <p:txBody>
          <a:bodyPr>
            <a:noAutofit/>
          </a:bodyPr>
          <a:lstStyle/>
          <a:p>
            <a:pPr algn="ctr">
              <a:buNone/>
            </a:pPr>
            <a:r>
              <a:rPr lang="es-MX" sz="4000" b="1" dirty="0" smtClean="0">
                <a:solidFill>
                  <a:srgbClr val="FF0000"/>
                </a:solidFill>
              </a:rPr>
              <a:t>Los créditos de proveedores y bancarios se sumaran a las fuentes de fondos y tendrán su contrapartida en los usos en los rubros que establezcan los pagos a las deudas a corto plazo.</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196</a:t>
            </a:fld>
            <a:endParaRPr lang="es-MX"/>
          </a:p>
        </p:txBody>
      </p:sp>
    </p:spTree>
  </p:cSld>
  <p:clrMapOvr>
    <a:masterClrMapping/>
  </p:clrMapOvr>
  <p:transition advClick="0" advTm="10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pic>
        <p:nvPicPr>
          <p:cNvPr id="4" name="3 Imagen" descr="negocio.gif"/>
          <p:cNvPicPr>
            <a:picLocks noChangeAspect="1"/>
          </p:cNvPicPr>
          <p:nvPr/>
        </p:nvPicPr>
        <p:blipFill>
          <a:blip r:embed="rId3" cstate="print"/>
          <a:stretch>
            <a:fillRect/>
          </a:stretch>
        </p:blipFill>
        <p:spPr>
          <a:xfrm>
            <a:off x="6786578" y="4572008"/>
            <a:ext cx="2000240" cy="2000240"/>
          </a:xfrm>
          <a:prstGeom prst="rect">
            <a:avLst/>
          </a:prstGeom>
        </p:spPr>
      </p:pic>
      <p:sp>
        <p:nvSpPr>
          <p:cNvPr id="3" name="2 Marcador de contenido"/>
          <p:cNvSpPr>
            <a:spLocks noGrp="1"/>
          </p:cNvSpPr>
          <p:nvPr>
            <p:ph idx="1"/>
          </p:nvPr>
        </p:nvSpPr>
        <p:spPr>
          <a:xfrm>
            <a:off x="642910" y="1285860"/>
            <a:ext cx="8001056" cy="4071966"/>
          </a:xfrm>
        </p:spPr>
        <p:txBody>
          <a:bodyPr>
            <a:noAutofit/>
          </a:bodyPr>
          <a:lstStyle/>
          <a:p>
            <a:pPr algn="ctr">
              <a:buNone/>
            </a:pPr>
            <a:r>
              <a:rPr lang="es-MX" sz="4000" b="1" dirty="0" smtClean="0">
                <a:solidFill>
                  <a:srgbClr val="00FF00"/>
                </a:solidFill>
              </a:rPr>
              <a:t>Así se podrá ver con mayor claridad  la estructura financiera de la empresa, y calcular los coeficientes financieros a que se aludió antes.</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197</a:t>
            </a:fld>
            <a:endParaRPr lang="es-MX"/>
          </a:p>
        </p:txBody>
      </p:sp>
    </p:spTree>
  </p:cSld>
  <p:clrMapOvr>
    <a:masterClrMapping/>
  </p:clrMapOvr>
  <p:transition advClick="0" advTm="10000">
    <p:split orient="vert" dir="in"/>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pic>
        <p:nvPicPr>
          <p:cNvPr id="4" name="3 Imagen" descr="negocio.gif"/>
          <p:cNvPicPr>
            <a:picLocks noChangeAspect="1"/>
          </p:cNvPicPr>
          <p:nvPr/>
        </p:nvPicPr>
        <p:blipFill>
          <a:blip r:embed="rId3" cstate="print"/>
          <a:stretch>
            <a:fillRect/>
          </a:stretch>
        </p:blipFill>
        <p:spPr>
          <a:xfrm>
            <a:off x="6786578" y="4572008"/>
            <a:ext cx="2000240" cy="2000240"/>
          </a:xfrm>
          <a:prstGeom prst="rect">
            <a:avLst/>
          </a:prstGeom>
        </p:spPr>
      </p:pic>
      <p:sp>
        <p:nvSpPr>
          <p:cNvPr id="3" name="2 Marcador de contenido"/>
          <p:cNvSpPr>
            <a:spLocks noGrp="1"/>
          </p:cNvSpPr>
          <p:nvPr>
            <p:ph idx="1"/>
          </p:nvPr>
        </p:nvSpPr>
        <p:spPr>
          <a:xfrm>
            <a:off x="500034" y="500042"/>
            <a:ext cx="8329642" cy="5626121"/>
          </a:xfrm>
        </p:spPr>
        <p:txBody>
          <a:bodyPr>
            <a:noAutofit/>
          </a:bodyPr>
          <a:lstStyle/>
          <a:p>
            <a:pPr algn="ctr">
              <a:buNone/>
            </a:pPr>
            <a:r>
              <a:rPr lang="es-MX" sz="4000" b="1" dirty="0" smtClean="0">
                <a:solidFill>
                  <a:srgbClr val="FF0000"/>
                </a:solidFill>
              </a:rPr>
              <a:t>Como hipótesis de trabajo se puede aceptar que, una vez que la empresa ha alcanzado su régimen de funcionamiento normal, la estructura de los activos y pasivos en cuenta corriente será la misma;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198</a:t>
            </a:fld>
            <a:endParaRPr lang="es-MX"/>
          </a:p>
        </p:txBody>
      </p:sp>
    </p:spTree>
  </p:cSld>
  <p:clrMapOvr>
    <a:masterClrMapping/>
  </p:clrMapOvr>
  <p:transition advClick="0" advTm="10000">
    <p:strips/>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857232"/>
            <a:ext cx="8329642" cy="5626121"/>
          </a:xfrm>
        </p:spPr>
        <p:txBody>
          <a:bodyPr>
            <a:noAutofit/>
          </a:bodyPr>
          <a:lstStyle/>
          <a:p>
            <a:pPr algn="ctr">
              <a:buNone/>
            </a:pPr>
            <a:r>
              <a:rPr lang="es-MX" sz="4000" b="1" dirty="0" smtClean="0">
                <a:solidFill>
                  <a:srgbClr val="00FF00"/>
                </a:solidFill>
              </a:rPr>
              <a:t>pero hasta alcanzar tal régimen esta estructura puede ir sufriendo modificaciones año a año, especialmente si no se trabaja a plena capacidad desde el comienzo.</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199</a:t>
            </a:fld>
            <a:endParaRPr lang="es-MX"/>
          </a:p>
        </p:txBody>
      </p:sp>
      <p:pic>
        <p:nvPicPr>
          <p:cNvPr id="5" name="4 Imagen" descr="negocio.gif"/>
          <p:cNvPicPr>
            <a:picLocks noChangeAspect="1"/>
          </p:cNvPicPr>
          <p:nvPr/>
        </p:nvPicPr>
        <p:blipFill>
          <a:blip r:embed="rId3" cstate="print"/>
          <a:stretch>
            <a:fillRect/>
          </a:stretch>
        </p:blipFill>
        <p:spPr>
          <a:xfrm>
            <a:off x="6786578" y="4572008"/>
            <a:ext cx="2000240" cy="2000240"/>
          </a:xfrm>
          <a:prstGeom prst="rect">
            <a:avLst/>
          </a:prstGeom>
        </p:spPr>
      </p:pic>
    </p:spTree>
  </p:cSld>
  <p:clrMapOvr>
    <a:masterClrMapping/>
  </p:clrMapOvr>
  <p:transition advClick="0" advTm="10000">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857224" y="928670"/>
            <a:ext cx="7286676" cy="424731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kumimoji="0" lang="es-MX" sz="5400" b="1" i="0" strike="noStrike" spc="150" normalizeH="0" baseline="0" dirty="0" smtClean="0">
                <a:ln w="11430"/>
                <a:blipFill>
                  <a:blip r:embed="rId6"/>
                  <a:stretch>
                    <a:fillRect/>
                  </a:stretch>
                </a:blipFill>
                <a:effectLst>
                  <a:outerShdw blurRad="50800" dist="38100" dir="18900000" algn="bl" rotWithShape="0">
                    <a:prstClr val="black">
                      <a:alpha val="40000"/>
                    </a:prstClr>
                  </a:outerShdw>
                </a:effectLst>
                <a:latin typeface="Arial" pitchFamily="34" charset="0"/>
                <a:ea typeface="Calibri" pitchFamily="34" charset="0"/>
                <a:cs typeface="Arial" pitchFamily="34" charset="0"/>
              </a:rPr>
              <a:t>ESTUDIO DEL </a:t>
            </a:r>
          </a:p>
          <a:p>
            <a:pPr algn="ctr"/>
            <a:r>
              <a:rPr kumimoji="0" lang="es-MX" sz="5400" b="1" i="0" strike="noStrike" spc="150" normalizeH="0" baseline="0" dirty="0" smtClean="0">
                <a:ln w="11430"/>
                <a:blipFill>
                  <a:blip r:embed="rId6"/>
                  <a:stretch>
                    <a:fillRect/>
                  </a:stretch>
                </a:blipFill>
                <a:effectLst>
                  <a:outerShdw blurRad="50800" dist="38100" dir="18900000" algn="bl" rotWithShape="0">
                    <a:prstClr val="black">
                      <a:alpha val="40000"/>
                    </a:prstClr>
                  </a:outerShdw>
                </a:effectLst>
                <a:latin typeface="Arial" pitchFamily="34" charset="0"/>
                <a:ea typeface="Calibri" pitchFamily="34" charset="0"/>
                <a:cs typeface="Arial" pitchFamily="34" charset="0"/>
              </a:rPr>
              <a:t>FINANCIAMIENTO </a:t>
            </a:r>
            <a:br>
              <a:rPr kumimoji="0" lang="es-MX" sz="5400" b="1" i="0" strike="noStrike" spc="150" normalizeH="0" baseline="0" dirty="0" smtClean="0">
                <a:ln w="11430"/>
                <a:blipFill>
                  <a:blip r:embed="rId6"/>
                  <a:stretch>
                    <a:fillRect/>
                  </a:stretch>
                </a:blipFill>
                <a:effectLst>
                  <a:outerShdw blurRad="50800" dist="38100" dir="18900000" algn="bl" rotWithShape="0">
                    <a:prstClr val="black">
                      <a:alpha val="40000"/>
                    </a:prstClr>
                  </a:outerShdw>
                </a:effectLst>
                <a:latin typeface="Arial" pitchFamily="34" charset="0"/>
                <a:ea typeface="Calibri" pitchFamily="34" charset="0"/>
                <a:cs typeface="Arial" pitchFamily="34" charset="0"/>
              </a:rPr>
            </a:br>
            <a:r>
              <a:rPr kumimoji="0" lang="es-MX" sz="5400" b="1" i="0" strike="noStrike" spc="150" normalizeH="0" baseline="0" dirty="0" smtClean="0">
                <a:ln w="11430"/>
                <a:blipFill>
                  <a:blip r:embed="rId6"/>
                  <a:stretch>
                    <a:fillRect/>
                  </a:stretch>
                </a:blipFill>
                <a:effectLst>
                  <a:outerShdw blurRad="50800" dist="38100" dir="18900000" algn="bl" rotWithShape="0">
                    <a:prstClr val="black">
                      <a:alpha val="40000"/>
                    </a:prstClr>
                  </a:outerShdw>
                </a:effectLst>
                <a:latin typeface="Arial" pitchFamily="34" charset="0"/>
                <a:ea typeface="Calibri" pitchFamily="34" charset="0"/>
                <a:cs typeface="Arial" pitchFamily="34" charset="0"/>
              </a:rPr>
              <a:t>EN PROYECTOS </a:t>
            </a:r>
            <a:br>
              <a:rPr kumimoji="0" lang="es-MX" sz="5400" b="1" i="0" strike="noStrike" spc="150" normalizeH="0" baseline="0" dirty="0" smtClean="0">
                <a:ln w="11430"/>
                <a:blipFill>
                  <a:blip r:embed="rId6"/>
                  <a:stretch>
                    <a:fillRect/>
                  </a:stretch>
                </a:blipFill>
                <a:effectLst>
                  <a:outerShdw blurRad="50800" dist="38100" dir="18900000" algn="bl" rotWithShape="0">
                    <a:prstClr val="black">
                      <a:alpha val="40000"/>
                    </a:prstClr>
                  </a:outerShdw>
                </a:effectLst>
                <a:latin typeface="Arial" pitchFamily="34" charset="0"/>
                <a:ea typeface="Calibri" pitchFamily="34" charset="0"/>
                <a:cs typeface="Arial" pitchFamily="34" charset="0"/>
              </a:rPr>
            </a:br>
            <a:r>
              <a:rPr kumimoji="0" lang="es-MX" sz="5400" b="1" i="0" strike="noStrike" spc="150" normalizeH="0" baseline="0" dirty="0" smtClean="0">
                <a:ln w="11430"/>
                <a:blipFill>
                  <a:blip r:embed="rId6"/>
                  <a:stretch>
                    <a:fillRect/>
                  </a:stretch>
                </a:blipFill>
                <a:effectLst>
                  <a:outerShdw blurRad="50800" dist="38100" dir="18900000" algn="bl" rotWithShape="0">
                    <a:prstClr val="black">
                      <a:alpha val="40000"/>
                    </a:prstClr>
                  </a:outerShdw>
                </a:effectLst>
                <a:latin typeface="Arial" pitchFamily="34" charset="0"/>
                <a:ea typeface="Calibri" pitchFamily="34" charset="0"/>
                <a:cs typeface="Arial" pitchFamily="34" charset="0"/>
              </a:rPr>
              <a:t>DEL SECTOR </a:t>
            </a:r>
          </a:p>
          <a:p>
            <a:pPr algn="ctr"/>
            <a:r>
              <a:rPr kumimoji="0" lang="es-MX" sz="5400" b="1" i="0" strike="noStrike" spc="150" normalizeH="0" baseline="0" dirty="0" smtClean="0">
                <a:ln w="11430"/>
                <a:blipFill>
                  <a:blip r:embed="rId6"/>
                  <a:stretch>
                    <a:fillRect/>
                  </a:stretch>
                </a:blipFill>
                <a:effectLst>
                  <a:outerShdw blurRad="50800" dist="38100" dir="18900000" algn="bl" rotWithShape="0">
                    <a:prstClr val="black">
                      <a:alpha val="40000"/>
                    </a:prstClr>
                  </a:outerShdw>
                </a:effectLst>
                <a:latin typeface="Arial" pitchFamily="34" charset="0"/>
                <a:ea typeface="Calibri" pitchFamily="34" charset="0"/>
                <a:cs typeface="Arial" pitchFamily="34" charset="0"/>
              </a:rPr>
              <a:t>PUBLICO LATINO</a:t>
            </a:r>
            <a:endParaRPr lang="es-MX" sz="5400" b="1" spc="150" dirty="0">
              <a:ln w="11430"/>
              <a:blipFill>
                <a:blip r:embed="rId6"/>
                <a:stretch>
                  <a:fillRect/>
                </a:stretch>
              </a:blipFill>
              <a:effectLst>
                <a:outerShdw blurRad="50800" dist="38100" dir="18900000" algn="bl" rotWithShape="0">
                  <a:prstClr val="black">
                    <a:alpha val="40000"/>
                  </a:prstClr>
                </a:outerShdw>
              </a:effectLst>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a:t>
            </a:fld>
            <a:endParaRPr lang="es-MX" dirty="0"/>
          </a:p>
        </p:txBody>
      </p:sp>
      <p:pic>
        <p:nvPicPr>
          <p:cNvPr id="5" name="elvis crespo &amp; victor manuelle - salsa cubana.mp3">
            <a:hlinkClick r:id="" action="ppaction://media"/>
          </p:cNvPr>
          <p:cNvPicPr>
            <a:picLocks noRot="1" noChangeAspect="1"/>
          </p:cNvPicPr>
          <p:nvPr>
            <a:audioFile r:link="rId2"/>
          </p:nvPr>
        </p:nvPicPr>
        <p:blipFill>
          <a:blip r:embed="rId7" cstate="print"/>
          <a:stretch>
            <a:fillRect/>
          </a:stretch>
        </p:blipFill>
        <p:spPr>
          <a:xfrm>
            <a:off x="899592" y="404664"/>
            <a:ext cx="304800" cy="304800"/>
          </a:xfrm>
          <a:prstGeom prst="rect">
            <a:avLst/>
          </a:prstGeom>
        </p:spPr>
      </p:pic>
    </p:spTree>
    <p:custDataLst>
      <p:tags r:id="rId1"/>
    </p:custDataLst>
  </p:cSld>
  <p:clrMapOvr>
    <a:masterClrMapping/>
  </p:clrMapOvr>
  <p:transition advClick="0" advTm="1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4">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19" dur="1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0" fill="hold">
                            <p:stCondLst>
                              <p:cond delay="4300"/>
                            </p:stCondLst>
                            <p:childTnLst>
                              <p:par>
                                <p:cTn id="21" presetID="1" presetClass="mediacall" presetSubtype="0" fill="hold" nodeType="afterEffect">
                                  <p:stCondLst>
                                    <p:cond delay="0"/>
                                  </p:stCondLst>
                                  <p:childTnLst>
                                    <p:cmd type="call" cmd="playFrom(0.0)">
                                      <p:cBhvr>
                                        <p:cTn id="22"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1" showWhenStopped="0">
                <p:cTn id="23"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714356"/>
            <a:ext cx="9144000" cy="5072098"/>
          </a:xfrm>
        </p:spPr>
        <p:txBody>
          <a:bodyPr>
            <a:noAutofit/>
          </a:bodyPr>
          <a:lstStyle/>
          <a:p>
            <a:pPr algn="ctr">
              <a:buNone/>
            </a:pPr>
            <a:r>
              <a:rPr lang="es-MX" sz="4000" dirty="0" smtClean="0">
                <a:solidFill>
                  <a:srgbClr val="FF0000"/>
                </a:solidFill>
                <a:latin typeface="Berlin Sans FB Demi" pitchFamily="34" charset="0"/>
                <a:cs typeface="Arial" pitchFamily="34" charset="0"/>
              </a:rPr>
              <a:t>muchas veces le corresponderá redactar especificaciones para los equipos, solicitar y decidir propuestas y realizar, en fin, una serie de trabajos que pueden facilitarse mucho si se dan los primeros pasos y se estudia cuidadosamente el problema con la debida anticipación.</a:t>
            </a:r>
          </a:p>
          <a:p>
            <a:pPr algn="just">
              <a:buNone/>
            </a:pPr>
            <a:endParaRPr lang="es-MX" b="1" dirty="0">
              <a:solidFill>
                <a:srgbClr val="00FF00"/>
              </a:solidFill>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20</a:t>
            </a:fld>
            <a:endParaRPr lang="es-MX"/>
          </a:p>
        </p:txBody>
      </p:sp>
    </p:spTree>
  </p:cSld>
  <p:clrMapOvr>
    <a:masterClrMapping/>
  </p:clrMapOvr>
  <p:transition advClick="0" advTm="10000">
    <p:zo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857232"/>
            <a:ext cx="8329642" cy="5626121"/>
          </a:xfrm>
        </p:spPr>
        <p:txBody>
          <a:bodyPr>
            <a:noAutofit/>
          </a:bodyPr>
          <a:lstStyle/>
          <a:p>
            <a:pPr algn="ctr">
              <a:buNone/>
            </a:pPr>
            <a:r>
              <a:rPr lang="es-MX" sz="4000" b="1" dirty="0" smtClean="0">
                <a:solidFill>
                  <a:srgbClr val="FF0000"/>
                </a:solidFill>
              </a:rPr>
              <a:t>En resumen, las ventajas de preparar los cuadros anuales de fuentes y usos de fondos incluyendo los datos del capital circulante son las siguientes: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200</a:t>
            </a:fld>
            <a:endParaRPr lang="es-MX"/>
          </a:p>
        </p:txBody>
      </p:sp>
      <p:pic>
        <p:nvPicPr>
          <p:cNvPr id="5" name="4 Imagen" descr="negocio.gif"/>
          <p:cNvPicPr>
            <a:picLocks noChangeAspect="1"/>
          </p:cNvPicPr>
          <p:nvPr/>
        </p:nvPicPr>
        <p:blipFill>
          <a:blip r:embed="rId3" cstate="print"/>
          <a:stretch>
            <a:fillRect/>
          </a:stretch>
        </p:blipFill>
        <p:spPr>
          <a:xfrm>
            <a:off x="6786578" y="4572008"/>
            <a:ext cx="2000240" cy="2000240"/>
          </a:xfrm>
          <a:prstGeom prst="rect">
            <a:avLst/>
          </a:prstGeom>
        </p:spPr>
      </p:pic>
    </p:spTree>
  </p:cSld>
  <p:clrMapOvr>
    <a:masterClrMapping/>
  </p:clrMapOvr>
  <p:transition advClick="0" advTm="10000">
    <p:blinds/>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857232"/>
            <a:ext cx="8329642" cy="5626121"/>
          </a:xfrm>
        </p:spPr>
        <p:txBody>
          <a:bodyPr>
            <a:noAutofit/>
          </a:bodyPr>
          <a:lstStyle/>
          <a:p>
            <a:pPr algn="ctr"/>
            <a:r>
              <a:rPr lang="es-MX" sz="4000" b="1" dirty="0" smtClean="0">
                <a:solidFill>
                  <a:srgbClr val="00FF00"/>
                </a:solidFill>
              </a:rPr>
              <a:t>Mostrar en que fechas y en que cuantías seguirán necesitando los aportes del capital o créditos para financiar el funcionamiento de la empresa.</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201</a:t>
            </a:fld>
            <a:endParaRPr lang="es-MX"/>
          </a:p>
        </p:txBody>
      </p:sp>
      <p:pic>
        <p:nvPicPr>
          <p:cNvPr id="5" name="4 Imagen" descr="negocio.gif"/>
          <p:cNvPicPr>
            <a:picLocks noChangeAspect="1"/>
          </p:cNvPicPr>
          <p:nvPr/>
        </p:nvPicPr>
        <p:blipFill>
          <a:blip r:embed="rId3" cstate="print"/>
          <a:stretch>
            <a:fillRect/>
          </a:stretch>
        </p:blipFill>
        <p:spPr>
          <a:xfrm>
            <a:off x="6786578" y="4572008"/>
            <a:ext cx="2000240" cy="2000240"/>
          </a:xfrm>
          <a:prstGeom prst="rect">
            <a:avLst/>
          </a:prstGeom>
        </p:spPr>
      </p:pic>
    </p:spTree>
  </p:cSld>
  <p:clrMapOvr>
    <a:masterClrMapping/>
  </p:clrMapOvr>
  <p:transition advClick="0" advTm="10000">
    <p:dissolv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857232"/>
            <a:ext cx="8329642" cy="5626121"/>
          </a:xfrm>
        </p:spPr>
        <p:txBody>
          <a:bodyPr>
            <a:noAutofit/>
          </a:bodyPr>
          <a:lstStyle/>
          <a:p>
            <a:pPr lvl="0" algn="ctr"/>
            <a:r>
              <a:rPr lang="es-MX" sz="4000" b="1" dirty="0" smtClean="0">
                <a:solidFill>
                  <a:srgbClr val="FF0000"/>
                </a:solidFill>
              </a:rPr>
              <a:t>Mostrar cual será la composición estimada para los activos y pasivos en cuenta corriente de la empresa en los diferentes años.</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202</a:t>
            </a:fld>
            <a:endParaRPr lang="es-MX"/>
          </a:p>
        </p:txBody>
      </p:sp>
      <p:pic>
        <p:nvPicPr>
          <p:cNvPr id="5" name="4 Imagen" descr="negocio.gif"/>
          <p:cNvPicPr>
            <a:picLocks noChangeAspect="1"/>
          </p:cNvPicPr>
          <p:nvPr/>
        </p:nvPicPr>
        <p:blipFill>
          <a:blip r:embed="rId3" cstate="print"/>
          <a:stretch>
            <a:fillRect/>
          </a:stretch>
        </p:blipFill>
        <p:spPr>
          <a:xfrm>
            <a:off x="6786578" y="4572008"/>
            <a:ext cx="2000240" cy="2000240"/>
          </a:xfrm>
          <a:prstGeom prst="rect">
            <a:avLst/>
          </a:prstGeom>
        </p:spPr>
      </p:pic>
    </p:spTree>
  </p:cSld>
  <p:clrMapOvr>
    <a:masterClrMapping/>
  </p:clrMapOvr>
  <p:transition advClick="0" advTm="10000">
    <p:split orient="vert" dir="in"/>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500306"/>
            <a:ext cx="8572560" cy="3071834"/>
          </a:xfrm>
        </p:spPr>
        <p:txBody>
          <a:bodyPr>
            <a:noAutofit/>
          </a:bodyPr>
          <a:lstStyle/>
          <a:p>
            <a:pPr lvl="0" algn="ctr"/>
            <a:r>
              <a:rPr lang="es-MX" sz="4000" b="1" dirty="0" smtClean="0">
                <a:solidFill>
                  <a:srgbClr val="00FF00"/>
                </a:solidFill>
              </a:rPr>
              <a:t>Calcular algunos coeficientes significativos de estabilidad financiera.</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203</a:t>
            </a:fld>
            <a:endParaRPr lang="es-MX"/>
          </a:p>
        </p:txBody>
      </p:sp>
      <p:pic>
        <p:nvPicPr>
          <p:cNvPr id="5" name="4 Imagen" descr="negocio.gif"/>
          <p:cNvPicPr>
            <a:picLocks noChangeAspect="1"/>
          </p:cNvPicPr>
          <p:nvPr/>
        </p:nvPicPr>
        <p:blipFill>
          <a:blip r:embed="rId3" cstate="print"/>
          <a:stretch>
            <a:fillRect/>
          </a:stretch>
        </p:blipFill>
        <p:spPr>
          <a:xfrm>
            <a:off x="6786578" y="4572008"/>
            <a:ext cx="2000240" cy="2000240"/>
          </a:xfrm>
          <a:prstGeom prst="rect">
            <a:avLst/>
          </a:prstGeom>
        </p:spPr>
      </p:pic>
    </p:spTree>
  </p:cSld>
  <p:clrMapOvr>
    <a:masterClrMapping/>
  </p:clrMapOvr>
  <p:transition advClick="0" advTm="10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5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357298"/>
            <a:ext cx="8143932" cy="4429156"/>
          </a:xfrm>
        </p:spPr>
        <p:txBody>
          <a:bodyPr/>
          <a:lstStyle/>
          <a:p>
            <a:pPr lvl="0" algn="ctr">
              <a:buNone/>
            </a:pPr>
            <a:r>
              <a:rPr lang="es-MX" sz="6000" b="1" spc="50" dirty="0" smtClean="0">
                <a:ln w="13500">
                  <a:solidFill>
                    <a:schemeClr val="accent1">
                      <a:shade val="2500"/>
                      <a:alpha val="6500"/>
                    </a:schemeClr>
                  </a:solidFill>
                  <a:prstDash val="solid"/>
                </a:ln>
                <a:solidFill>
                  <a:srgbClr val="00FFFF"/>
                </a:solidFill>
                <a:effectLst>
                  <a:outerShdw blurRad="50800" dist="38100" algn="l" rotWithShape="0">
                    <a:prstClr val="black">
                      <a:alpha val="40000"/>
                    </a:prstClr>
                  </a:outerShdw>
                  <a:reflection blurRad="6350" stA="60000" endA="900" endPos="58000" dir="5400000" sy="-100000" algn="bl" rotWithShape="0"/>
                </a:effectLst>
              </a:rPr>
              <a:t>d) Cuadro integrado general de fuentes y usos de fondos en el proyecto</a:t>
            </a:r>
          </a:p>
          <a:p>
            <a:endParaRPr lang="es-MX" dirty="0">
              <a:solidFill>
                <a:srgbClr val="00FF00"/>
              </a:solidFill>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204</a:t>
            </a:fld>
            <a:endParaRPr lang="es-MX"/>
          </a:p>
        </p:txBody>
      </p:sp>
    </p:spTree>
  </p:cSld>
  <p:clrMapOvr>
    <a:masterClrMapping/>
  </p:clrMapOvr>
  <p:transition advClick="0"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714356"/>
            <a:ext cx="8329642" cy="4572032"/>
          </a:xfrm>
        </p:spPr>
        <p:txBody>
          <a:bodyPr>
            <a:noAutofit/>
          </a:bodyPr>
          <a:lstStyle/>
          <a:p>
            <a:pPr algn="ctr">
              <a:buNone/>
            </a:pPr>
            <a:r>
              <a:rPr lang="es-MX" sz="4000" b="1" dirty="0" smtClean="0">
                <a:solidFill>
                  <a:schemeClr val="accent1">
                    <a:lumMod val="40000"/>
                    <a:lumOff val="60000"/>
                  </a:schemeClr>
                </a:solidFill>
              </a:rPr>
              <a:t>La integración de todos los datos sobre el financiamiento del proyecto se muestra en el cuadro XI que se ha aprovechado para mostrar una variante de presentación en lo relativo al uso de fondos</a:t>
            </a:r>
            <a:r>
              <a:rPr lang="es-MX" sz="3400" b="1" dirty="0" smtClean="0">
                <a:solidFill>
                  <a:schemeClr val="accent1">
                    <a:lumMod val="40000"/>
                    <a:lumOff val="60000"/>
                  </a:schemeClr>
                </a:solidFill>
              </a:rPr>
              <a:t>. </a:t>
            </a:r>
            <a:endParaRPr lang="es-MX" sz="3400" b="1" dirty="0">
              <a:solidFill>
                <a:schemeClr val="accent1">
                  <a:lumMod val="40000"/>
                  <a:lumOff val="60000"/>
                </a:schemeClr>
              </a:solidFill>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205</a:t>
            </a:fld>
            <a:endParaRPr lang="es-MX"/>
          </a:p>
        </p:txBody>
      </p:sp>
    </p:spTree>
  </p:cSld>
  <p:clrMapOvr>
    <a:masterClrMapping/>
  </p:clrMapOvr>
  <p:transition advClick="0" advTm="10000">
    <p:newsflash/>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F9C412B-08EB-49E3-8EB8-1F5F95EFBFF0}" type="slidenum">
              <a:rPr lang="es-MX" smtClean="0"/>
              <a:pPr/>
              <a:t>206</a:t>
            </a:fld>
            <a:endParaRPr lang="es-MX"/>
          </a:p>
        </p:txBody>
      </p:sp>
      <p:graphicFrame>
        <p:nvGraphicFramePr>
          <p:cNvPr id="9" name="8 Marcador de contenido"/>
          <p:cNvGraphicFramePr>
            <a:graphicFrameLocks noGrp="1"/>
          </p:cNvGraphicFramePr>
          <p:nvPr>
            <p:ph idx="1"/>
          </p:nvPr>
        </p:nvGraphicFramePr>
        <p:xfrm>
          <a:off x="1" y="1"/>
          <a:ext cx="9144000" cy="6857999"/>
        </p:xfrm>
        <a:graphic>
          <a:graphicData uri="http://schemas.openxmlformats.org/drawingml/2006/table">
            <a:tbl>
              <a:tblPr firstRow="1" bandRow="1">
                <a:tableStyleId>{5C22544A-7EE6-4342-B048-85BDC9FD1C3A}</a:tableStyleId>
              </a:tblPr>
              <a:tblGrid>
                <a:gridCol w="4987635"/>
                <a:gridCol w="277091"/>
                <a:gridCol w="277091"/>
                <a:gridCol w="277091"/>
                <a:gridCol w="277091"/>
                <a:gridCol w="277091"/>
                <a:gridCol w="277091"/>
                <a:gridCol w="277091"/>
                <a:gridCol w="277091"/>
                <a:gridCol w="277091"/>
                <a:gridCol w="277091"/>
                <a:gridCol w="277091"/>
                <a:gridCol w="277091"/>
                <a:gridCol w="277091"/>
                <a:gridCol w="277091"/>
                <a:gridCol w="277091"/>
              </a:tblGrid>
              <a:tr h="356761">
                <a:tc gridSpan="16">
                  <a:txBody>
                    <a:bodyPr/>
                    <a:lstStyle/>
                    <a:p>
                      <a:pPr marL="457200" algn="ctr">
                        <a:lnSpc>
                          <a:spcPct val="115000"/>
                        </a:lnSpc>
                        <a:spcAft>
                          <a:spcPts val="0"/>
                        </a:spcAft>
                      </a:pPr>
                      <a:r>
                        <a:rPr lang="es-MX" sz="900" b="1" dirty="0">
                          <a:latin typeface="Arial"/>
                          <a:ea typeface="Calibri"/>
                          <a:cs typeface="Times New Roman"/>
                        </a:rPr>
                        <a:t>CUADRO XI</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56761">
                <a:tc gridSpan="16">
                  <a:txBody>
                    <a:bodyPr/>
                    <a:lstStyle/>
                    <a:p>
                      <a:pPr algn="ctr">
                        <a:lnSpc>
                          <a:spcPct val="115000"/>
                        </a:lnSpc>
                        <a:spcAft>
                          <a:spcPts val="0"/>
                        </a:spcAft>
                      </a:pPr>
                      <a:r>
                        <a:rPr lang="es-MX" sz="900">
                          <a:latin typeface="Arial"/>
                          <a:ea typeface="Calibri"/>
                          <a:cs typeface="Times New Roman"/>
                        </a:rPr>
                        <a:t>CUADRO INTEGRADO DE FUENTES Y USOS DE FONDOS PARA LOS PERIODOS DE INSTALACION Y FUNCIONAMIENTO</a:t>
                      </a:r>
                      <a:endParaRPr lang="es-MX" sz="110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91756">
                <a:tc>
                  <a:txBody>
                    <a:bodyPr/>
                    <a:lstStyle/>
                    <a:p>
                      <a:pPr>
                        <a:lnSpc>
                          <a:spcPct val="115000"/>
                        </a:lnSpc>
                        <a:spcAft>
                          <a:spcPts val="0"/>
                        </a:spcAft>
                      </a:pPr>
                      <a:endParaRPr lang="es-MX" sz="1100" dirty="0">
                        <a:latin typeface="Calibri"/>
                        <a:ea typeface="Calibri"/>
                        <a:cs typeface="Times New Roman"/>
                      </a:endParaRPr>
                    </a:p>
                  </a:txBody>
                  <a:tcPr marL="44450" marR="44450" marT="0" marB="0"/>
                </a:tc>
                <a:tc gridSpan="4">
                  <a:txBody>
                    <a:bodyPr/>
                    <a:lstStyle/>
                    <a:p>
                      <a:pPr algn="ctr">
                        <a:lnSpc>
                          <a:spcPct val="115000"/>
                        </a:lnSpc>
                        <a:spcAft>
                          <a:spcPts val="0"/>
                        </a:spcAft>
                      </a:pPr>
                      <a:r>
                        <a:rPr lang="es-MX" sz="800" dirty="0">
                          <a:latin typeface="Arial"/>
                          <a:ea typeface="Calibri"/>
                          <a:cs typeface="Times New Roman"/>
                        </a:rPr>
                        <a:t>Instalación (años)</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a:lnSpc>
                          <a:spcPct val="115000"/>
                        </a:lnSpc>
                        <a:spcAft>
                          <a:spcPts val="0"/>
                        </a:spcAft>
                      </a:pPr>
                      <a:r>
                        <a:rPr lang="es-MX" sz="800" dirty="0">
                          <a:latin typeface="Arial"/>
                          <a:ea typeface="Calibri"/>
                          <a:cs typeface="Times New Roman"/>
                        </a:rPr>
                        <a:t>Funcionamiento progresivo (años)</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a:lnSpc>
                          <a:spcPct val="115000"/>
                        </a:lnSpc>
                        <a:spcAft>
                          <a:spcPts val="0"/>
                        </a:spcAft>
                      </a:pPr>
                      <a:r>
                        <a:rPr lang="es-MX" sz="800">
                          <a:latin typeface="Arial"/>
                          <a:ea typeface="Calibri"/>
                          <a:cs typeface="Times New Roman"/>
                        </a:rPr>
                        <a:t>Funcionamiento normal (años)</a:t>
                      </a:r>
                      <a:endParaRPr lang="es-MX" sz="110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r>
              <a:tr h="291756">
                <a:tc>
                  <a:txBody>
                    <a:bodyPr/>
                    <a:lstStyle/>
                    <a:p>
                      <a:pPr>
                        <a:lnSpc>
                          <a:spcPct val="115000"/>
                        </a:lnSpc>
                        <a:spcAft>
                          <a:spcPts val="0"/>
                        </a:spcAft>
                      </a:pPr>
                      <a:endParaRPr lang="es-MX" sz="1100">
                        <a:latin typeface="Calibri"/>
                        <a:ea typeface="Calibri"/>
                        <a:cs typeface="Times New Roman"/>
                      </a:endParaRPr>
                    </a:p>
                  </a:txBody>
                  <a:tcPr marL="44450" marR="44450" marT="0" marB="0"/>
                </a:tc>
                <a:tc gridSpan="4">
                  <a:txBody>
                    <a:bodyPr/>
                    <a:lstStyle/>
                    <a:p>
                      <a:pPr>
                        <a:lnSpc>
                          <a:spcPct val="115000"/>
                        </a:lnSpc>
                        <a:spcAft>
                          <a:spcPts val="0"/>
                        </a:spcAft>
                      </a:pPr>
                      <a:r>
                        <a:rPr lang="es-MX" sz="800" dirty="0">
                          <a:latin typeface="Arial"/>
                          <a:ea typeface="Calibri"/>
                          <a:cs typeface="Times New Roman"/>
                        </a:rPr>
                        <a:t> 1        2       3        4</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nSpc>
                          <a:spcPct val="115000"/>
                        </a:lnSpc>
                        <a:spcAft>
                          <a:spcPts val="0"/>
                        </a:spcAft>
                      </a:pPr>
                      <a:r>
                        <a:rPr lang="es-MX" sz="800" dirty="0">
                          <a:latin typeface="Arial"/>
                          <a:ea typeface="Calibri"/>
                          <a:cs typeface="Times New Roman"/>
                        </a:rPr>
                        <a:t> 5         6        7       8        9        10       11</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nSpc>
                          <a:spcPct val="115000"/>
                        </a:lnSpc>
                        <a:spcAft>
                          <a:spcPts val="0"/>
                        </a:spcAft>
                      </a:pPr>
                      <a:r>
                        <a:rPr lang="es-MX" sz="800" dirty="0">
                          <a:latin typeface="Arial"/>
                          <a:ea typeface="Calibri"/>
                          <a:cs typeface="Times New Roman"/>
                        </a:rPr>
                        <a:t> 12       13     14    15</a:t>
                      </a:r>
                      <a:endParaRPr lang="es-MX" sz="1100" dirty="0">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r>
              <a:tr h="207800">
                <a:tc>
                  <a:txBody>
                    <a:bodyPr/>
                    <a:lstStyle/>
                    <a:p>
                      <a:pPr>
                        <a:lnSpc>
                          <a:spcPct val="115000"/>
                        </a:lnSpc>
                        <a:spcAft>
                          <a:spcPts val="0"/>
                        </a:spcAft>
                      </a:pPr>
                      <a:r>
                        <a:rPr lang="es-MX" sz="800" b="1" dirty="0">
                          <a:latin typeface="Arial"/>
                          <a:ea typeface="Calibri"/>
                          <a:cs typeface="Times New Roman"/>
                        </a:rPr>
                        <a:t>Fuentes:</a:t>
                      </a:r>
                      <a:endParaRPr lang="es-MX" sz="1100" dirty="0">
                        <a:latin typeface="Calibri"/>
                        <a:ea typeface="Calibri"/>
                        <a:cs typeface="Times New Roman"/>
                      </a:endParaRPr>
                    </a:p>
                  </a:txBody>
                  <a:tcPr marL="68580" marR="68580" marT="0" marB="0"/>
                </a:tc>
                <a:tc gridSpan="4">
                  <a:txBody>
                    <a:bodyPr/>
                    <a:lstStyle/>
                    <a:p>
                      <a:pPr algn="just">
                        <a:lnSpc>
                          <a:spcPct val="115000"/>
                        </a:lnSpc>
                        <a:spcAft>
                          <a:spcPts val="0"/>
                        </a:spcAft>
                      </a:pPr>
                      <a:endParaRPr lang="es-MX" sz="800" dirty="0">
                        <a:latin typeface="Arial"/>
                        <a:ea typeface="Calibri"/>
                        <a:cs typeface="Times New Roman"/>
                      </a:endParaRPr>
                    </a:p>
                  </a:txBody>
                  <a:tcPr marL="68580" marR="68580" marT="0" marB="0"/>
                </a:tc>
                <a:tc hMerge="1">
                  <a:txBody>
                    <a:bodyPr/>
                    <a:lstStyle/>
                    <a:p>
                      <a:pPr algn="just">
                        <a:lnSpc>
                          <a:spcPct val="115000"/>
                        </a:lnSpc>
                        <a:spcAft>
                          <a:spcPts val="0"/>
                        </a:spcAft>
                      </a:pPr>
                      <a:endParaRPr lang="es-MX" sz="800" dirty="0">
                        <a:latin typeface="Arial"/>
                        <a:ea typeface="Calibri"/>
                        <a:cs typeface="Times New Roman"/>
                      </a:endParaRPr>
                    </a:p>
                  </a:txBody>
                  <a:tcPr marL="68580" marR="68580" marT="0" marB="0"/>
                </a:tc>
                <a:tc hMerge="1">
                  <a:txBody>
                    <a:bodyPr/>
                    <a:lstStyle/>
                    <a:p>
                      <a:pPr algn="just">
                        <a:lnSpc>
                          <a:spcPct val="115000"/>
                        </a:lnSpc>
                        <a:spcAft>
                          <a:spcPts val="0"/>
                        </a:spcAft>
                      </a:pPr>
                      <a:endParaRPr lang="es-MX" sz="800" dirty="0">
                        <a:latin typeface="Arial"/>
                        <a:ea typeface="Calibri"/>
                        <a:cs typeface="Times New Roman"/>
                      </a:endParaRPr>
                    </a:p>
                  </a:txBody>
                  <a:tcPr marL="68580" marR="68580" marT="0" marB="0"/>
                </a:tc>
                <a:tc hMerge="1">
                  <a:txBody>
                    <a:bodyPr/>
                    <a:lstStyle/>
                    <a:p>
                      <a:pPr algn="just">
                        <a:lnSpc>
                          <a:spcPct val="115000"/>
                        </a:lnSpc>
                        <a:spcAft>
                          <a:spcPts val="0"/>
                        </a:spcAft>
                      </a:pPr>
                      <a:endParaRPr lang="es-MX" sz="800">
                        <a:latin typeface="Arial"/>
                        <a:ea typeface="Calibri"/>
                        <a:cs typeface="Times New Roman"/>
                      </a:endParaRPr>
                    </a:p>
                  </a:txBody>
                  <a:tcPr marL="68580" marR="68580" marT="0" marB="0"/>
                </a:tc>
                <a:tc gridSpan="7">
                  <a:txBody>
                    <a:bodyPr/>
                    <a:lstStyle/>
                    <a:p>
                      <a:pPr algn="just">
                        <a:lnSpc>
                          <a:spcPct val="115000"/>
                        </a:lnSpc>
                        <a:spcAft>
                          <a:spcPts val="0"/>
                        </a:spcAft>
                      </a:pPr>
                      <a:endParaRPr lang="es-MX" sz="800" dirty="0">
                        <a:latin typeface="Arial"/>
                        <a:ea typeface="Calibri"/>
                        <a:cs typeface="Times New Roman"/>
                      </a:endParaRPr>
                    </a:p>
                  </a:txBody>
                  <a:tcPr marL="68580" marR="68580" marT="0" marB="0"/>
                </a:tc>
                <a:tc hMerge="1">
                  <a:txBody>
                    <a:bodyPr/>
                    <a:lstStyle/>
                    <a:p>
                      <a:pPr algn="just">
                        <a:lnSpc>
                          <a:spcPct val="115000"/>
                        </a:lnSpc>
                        <a:spcAft>
                          <a:spcPts val="0"/>
                        </a:spcAft>
                      </a:pPr>
                      <a:endParaRPr lang="es-MX" sz="800" dirty="0">
                        <a:latin typeface="Arial"/>
                        <a:ea typeface="Calibri"/>
                        <a:cs typeface="Times New Roman"/>
                      </a:endParaRPr>
                    </a:p>
                  </a:txBody>
                  <a:tcPr marL="68580" marR="68580" marT="0" marB="0"/>
                </a:tc>
                <a:tc hMerge="1">
                  <a:txBody>
                    <a:bodyPr/>
                    <a:lstStyle/>
                    <a:p>
                      <a:pPr algn="just">
                        <a:lnSpc>
                          <a:spcPct val="115000"/>
                        </a:lnSpc>
                        <a:spcAft>
                          <a:spcPts val="0"/>
                        </a:spcAft>
                      </a:pPr>
                      <a:endParaRPr lang="es-MX" sz="800" dirty="0">
                        <a:latin typeface="Arial"/>
                        <a:ea typeface="Calibri"/>
                        <a:cs typeface="Times New Roman"/>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marL="68580" marR="68580" marT="0" marB="0"/>
                </a:tc>
                <a:tc hMerge="1">
                  <a:txBody>
                    <a:bodyPr/>
                    <a:lstStyle/>
                    <a:p>
                      <a:pPr algn="just">
                        <a:lnSpc>
                          <a:spcPct val="115000"/>
                        </a:lnSpc>
                        <a:spcAft>
                          <a:spcPts val="0"/>
                        </a:spcAft>
                      </a:pPr>
                      <a:endParaRPr lang="es-MX" sz="800">
                        <a:latin typeface="Arial"/>
                        <a:ea typeface="Calibri"/>
                        <a:cs typeface="Times New Roman"/>
                      </a:endParaRPr>
                    </a:p>
                  </a:txBody>
                  <a:tcPr marL="68580" marR="68580" marT="0" marB="0"/>
                </a:tc>
                <a:tc gridSpan="4">
                  <a:txBody>
                    <a:bodyPr/>
                    <a:lstStyle/>
                    <a:p>
                      <a:pPr algn="just">
                        <a:lnSpc>
                          <a:spcPct val="115000"/>
                        </a:lnSpc>
                        <a:spcAft>
                          <a:spcPts val="0"/>
                        </a:spcAft>
                      </a:pPr>
                      <a:endParaRPr lang="es-MX" sz="800" dirty="0">
                        <a:latin typeface="Arial"/>
                        <a:ea typeface="Calibri"/>
                        <a:cs typeface="Times New Roman"/>
                      </a:endParaRPr>
                    </a:p>
                  </a:txBody>
                  <a:tcPr marL="68580" marR="68580" marT="0" marB="0"/>
                </a:tc>
                <a:tc hMerge="1">
                  <a:txBody>
                    <a:bodyPr/>
                    <a:lstStyle/>
                    <a:p>
                      <a:endParaRPr lang="es-MX" dirty="0"/>
                    </a:p>
                  </a:txBody>
                  <a:tcPr marL="68580" marR="68580" marT="0" marB="0"/>
                </a:tc>
                <a:tc hMerge="1">
                  <a:txBody>
                    <a:bodyPr/>
                    <a:lstStyle/>
                    <a:p>
                      <a:pPr algn="just">
                        <a:lnSpc>
                          <a:spcPct val="115000"/>
                        </a:lnSpc>
                        <a:spcAft>
                          <a:spcPts val="0"/>
                        </a:spcAft>
                      </a:pPr>
                      <a:endParaRPr lang="es-MX" sz="800">
                        <a:latin typeface="Arial"/>
                        <a:ea typeface="Calibri"/>
                        <a:cs typeface="Times New Roman"/>
                      </a:endParaRPr>
                    </a:p>
                  </a:txBody>
                  <a:tcPr marL="68580" marR="68580" marT="0" marB="0"/>
                </a:tc>
                <a:tc hMerge="1">
                  <a:txBody>
                    <a:bodyPr/>
                    <a:lstStyle/>
                    <a:p>
                      <a:pPr algn="just">
                        <a:lnSpc>
                          <a:spcPct val="115000"/>
                        </a:lnSpc>
                        <a:spcAft>
                          <a:spcPts val="0"/>
                        </a:spcAft>
                      </a:pPr>
                      <a:endParaRPr lang="es-MX" sz="800">
                        <a:latin typeface="Arial"/>
                        <a:ea typeface="Calibri"/>
                        <a:cs typeface="Times New Roman"/>
                      </a:endParaRPr>
                    </a:p>
                  </a:txBody>
                  <a:tcPr marL="68580" marR="68580" marT="0" marB="0"/>
                </a:tc>
              </a:tr>
              <a:tr h="291756">
                <a:tc>
                  <a:txBody>
                    <a:bodyPr/>
                    <a:lstStyle/>
                    <a:p>
                      <a:pPr marL="342900" lvl="0" indent="-342900">
                        <a:lnSpc>
                          <a:spcPct val="115000"/>
                        </a:lnSpc>
                        <a:spcAft>
                          <a:spcPts val="0"/>
                        </a:spcAft>
                        <a:buFont typeface="+mj-lt"/>
                        <a:buNone/>
                      </a:pPr>
                      <a:r>
                        <a:rPr lang="es-MX" sz="800" dirty="0" smtClean="0">
                          <a:latin typeface="Arial"/>
                          <a:ea typeface="Calibri"/>
                          <a:cs typeface="Times New Roman"/>
                        </a:rPr>
                        <a:t>1. Capital </a:t>
                      </a:r>
                      <a:r>
                        <a:rPr lang="es-MX" sz="800" dirty="0">
                          <a:latin typeface="Arial"/>
                          <a:ea typeface="Calibri"/>
                          <a:cs typeface="Times New Roman"/>
                        </a:rPr>
                        <a:t>propio</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a1</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a2</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a3</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a4</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a5</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a6</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a7</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a8</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a9</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a10</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a11</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 </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    </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07800">
                <a:tc>
                  <a:txBody>
                    <a:bodyPr/>
                    <a:lstStyle/>
                    <a:p>
                      <a:pPr marL="342900" lvl="0" indent="-342900">
                        <a:lnSpc>
                          <a:spcPct val="115000"/>
                        </a:lnSpc>
                        <a:spcAft>
                          <a:spcPts val="0"/>
                        </a:spcAft>
                        <a:buFont typeface="+mj-lt"/>
                        <a:buNone/>
                      </a:pPr>
                      <a:r>
                        <a:rPr lang="es-MX" sz="800" dirty="0" smtClean="0">
                          <a:latin typeface="Arial"/>
                          <a:ea typeface="Calibri"/>
                          <a:cs typeface="Times New Roman"/>
                        </a:rPr>
                        <a:t>2. Prestamos </a:t>
                      </a:r>
                      <a:r>
                        <a:rPr lang="es-MX" sz="800" dirty="0">
                          <a:latin typeface="Arial"/>
                          <a:ea typeface="Calibri"/>
                          <a:cs typeface="Times New Roman"/>
                        </a:rPr>
                        <a:t>a largo y mediano plazo</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b6</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b7</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85414">
                <a:tc>
                  <a:txBody>
                    <a:bodyPr/>
                    <a:lstStyle/>
                    <a:p>
                      <a:pPr marL="342900" lvl="0" indent="-342900">
                        <a:lnSpc>
                          <a:spcPct val="115000"/>
                        </a:lnSpc>
                        <a:spcAft>
                          <a:spcPts val="0"/>
                        </a:spcAft>
                        <a:buFont typeface="+mj-lt"/>
                        <a:buNone/>
                      </a:pPr>
                      <a:r>
                        <a:rPr lang="es-MX" sz="800" dirty="0" smtClean="0">
                          <a:latin typeface="Arial"/>
                          <a:ea typeface="Calibri"/>
                          <a:cs typeface="Times New Roman"/>
                        </a:rPr>
                        <a:t>3. Prestamos </a:t>
                      </a:r>
                      <a:r>
                        <a:rPr lang="es-MX" sz="800" dirty="0">
                          <a:latin typeface="Arial"/>
                          <a:ea typeface="Calibri"/>
                          <a:cs typeface="Times New Roman"/>
                        </a:rPr>
                        <a:t>a corto plazo</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endParaRPr lang="es-MX" dirty="0"/>
                    </a:p>
                  </a:txBody>
                  <a:tcPr marL="68580" marR="68580" marT="0" marB="0"/>
                </a:tc>
                <a:tc>
                  <a:txBody>
                    <a:bodyPr/>
                    <a:lstStyle/>
                    <a:p>
                      <a:endParaRPr lang="es-MX" dirty="0"/>
                    </a:p>
                  </a:txBody>
                  <a:tcPr marL="68580" marR="68580" marT="0" marB="0"/>
                </a:tc>
                <a:tc>
                  <a:txBody>
                    <a:bodyPr/>
                    <a:lstStyle/>
                    <a:p>
                      <a:endParaRPr lang="es-MX" dirty="0"/>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endParaRPr lang="es-MX" dirty="0"/>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dirty="0">
                        <a:latin typeface="Arial"/>
                        <a:ea typeface="Calibri"/>
                        <a:cs typeface="Times New Roman"/>
                      </a:endParaRPr>
                    </a:p>
                  </a:txBody>
                  <a:tcPr marL="68580" marR="68580" marT="0" marB="0"/>
                </a:tc>
              </a:tr>
              <a:tr h="207800">
                <a:tc>
                  <a:txBody>
                    <a:bodyPr/>
                    <a:lstStyle/>
                    <a:p>
                      <a:pPr marL="342900" lvl="0" indent="-342900">
                        <a:lnSpc>
                          <a:spcPct val="115000"/>
                        </a:lnSpc>
                        <a:spcAft>
                          <a:spcPts val="0"/>
                        </a:spcAft>
                        <a:buFont typeface="+mj-lt"/>
                        <a:buAutoNum type="alphaLcParenR"/>
                      </a:pPr>
                      <a:r>
                        <a:rPr lang="es-MX" sz="800" i="1" dirty="0" smtClean="0">
                          <a:latin typeface="Arial"/>
                          <a:ea typeface="Calibri"/>
                          <a:cs typeface="Times New Roman"/>
                        </a:rPr>
                        <a:t>Bancos</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c1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c2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c3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c4</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c5</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c6</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c7</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c7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07800">
                <a:tc>
                  <a:txBody>
                    <a:bodyPr/>
                    <a:lstStyle/>
                    <a:p>
                      <a:pPr marL="342900" lvl="0" indent="-342900">
                        <a:lnSpc>
                          <a:spcPct val="115000"/>
                        </a:lnSpc>
                        <a:spcAft>
                          <a:spcPts val="0"/>
                        </a:spcAft>
                        <a:buFont typeface="+mj-lt"/>
                        <a:buAutoNum type="alphaLcParenR" startAt="2"/>
                      </a:pPr>
                      <a:r>
                        <a:rPr lang="es-MX" sz="800" i="1" dirty="0" smtClean="0">
                          <a:latin typeface="Arial"/>
                          <a:ea typeface="Calibri"/>
                          <a:cs typeface="Times New Roman"/>
                        </a:rPr>
                        <a:t>Proveedores</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d1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d2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d3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d4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d5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d6</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d6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07800">
                <a:tc>
                  <a:txBody>
                    <a:bodyPr/>
                    <a:lstStyle/>
                    <a:p>
                      <a:pPr marL="342900" lvl="0" indent="-342900">
                        <a:lnSpc>
                          <a:spcPct val="115000"/>
                        </a:lnSpc>
                        <a:spcAft>
                          <a:spcPts val="0"/>
                        </a:spcAft>
                        <a:buFont typeface="+mj-lt"/>
                        <a:buNone/>
                      </a:pPr>
                      <a:r>
                        <a:rPr lang="es-MX" sz="800" dirty="0" smtClean="0">
                          <a:latin typeface="Arial"/>
                          <a:ea typeface="Calibri"/>
                          <a:cs typeface="Times New Roman"/>
                        </a:rPr>
                        <a:t>4. Ventas</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b7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b7</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07800">
                <a:tc>
                  <a:txBody>
                    <a:bodyPr/>
                    <a:lstStyle/>
                    <a:p>
                      <a:pPr marL="342900" lvl="0" indent="-342900">
                        <a:lnSpc>
                          <a:spcPct val="115000"/>
                        </a:lnSpc>
                        <a:spcAft>
                          <a:spcPts val="0"/>
                        </a:spcAft>
                        <a:buFont typeface="+mj-lt"/>
                        <a:buNone/>
                      </a:pPr>
                      <a:r>
                        <a:rPr lang="es-MX" sz="800" dirty="0" smtClean="0">
                          <a:latin typeface="Arial"/>
                          <a:ea typeface="Calibri"/>
                          <a:cs typeface="Times New Roman"/>
                        </a:rPr>
                        <a:t>5.</a:t>
                      </a:r>
                      <a:r>
                        <a:rPr lang="es-MX" sz="800" baseline="0" dirty="0" smtClean="0">
                          <a:latin typeface="Arial"/>
                          <a:ea typeface="Calibri"/>
                          <a:cs typeface="Times New Roman"/>
                        </a:rPr>
                        <a:t> </a:t>
                      </a:r>
                      <a:r>
                        <a:rPr lang="es-MX" sz="800" dirty="0" smtClean="0">
                          <a:latin typeface="Arial"/>
                          <a:ea typeface="Calibri"/>
                          <a:cs typeface="Times New Roman"/>
                        </a:rPr>
                        <a:t>Saldo </a:t>
                      </a:r>
                      <a:r>
                        <a:rPr lang="es-MX" sz="800" dirty="0">
                          <a:latin typeface="Arial"/>
                          <a:ea typeface="Calibri"/>
                          <a:cs typeface="Times New Roman"/>
                        </a:rPr>
                        <a:t>del año anterior</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s8</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s9</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91756">
                <a:tc>
                  <a:txBody>
                    <a:bodyPr/>
                    <a:lstStyle/>
                    <a:p>
                      <a:pPr marL="342900" lvl="0" indent="-342900">
                        <a:lnSpc>
                          <a:spcPct val="115000"/>
                        </a:lnSpc>
                        <a:spcAft>
                          <a:spcPts val="0"/>
                        </a:spcAft>
                        <a:buFont typeface="+mj-lt"/>
                        <a:buNone/>
                      </a:pPr>
                      <a:r>
                        <a:rPr lang="es-MX" sz="800" dirty="0" smtClean="0">
                          <a:latin typeface="Arial"/>
                          <a:ea typeface="Calibri"/>
                          <a:cs typeface="Times New Roman"/>
                        </a:rPr>
                        <a:t>6. Total </a:t>
                      </a:r>
                      <a:r>
                        <a:rPr lang="es-MX" sz="800" dirty="0">
                          <a:latin typeface="Arial"/>
                          <a:ea typeface="Calibri"/>
                          <a:cs typeface="Times New Roman"/>
                        </a:rPr>
                        <a:t>fuentes</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f1</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f8</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f9</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f10</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f11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f12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85414">
                <a:tc>
                  <a:txBody>
                    <a:bodyPr/>
                    <a:lstStyle/>
                    <a:p>
                      <a:pPr>
                        <a:lnSpc>
                          <a:spcPct val="115000"/>
                        </a:lnSpc>
                        <a:spcAft>
                          <a:spcPts val="0"/>
                        </a:spcAft>
                      </a:pPr>
                      <a:r>
                        <a:rPr lang="es-MX" sz="800" b="1" dirty="0">
                          <a:latin typeface="Arial"/>
                          <a:ea typeface="Calibri"/>
                          <a:cs typeface="Times New Roman"/>
                        </a:rPr>
                        <a:t>Usos:</a:t>
                      </a:r>
                      <a:endParaRPr lang="es-MX" sz="1100" dirty="0">
                        <a:latin typeface="Calibri"/>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endParaRPr lang="es-MX" dirty="0"/>
                    </a:p>
                  </a:txBody>
                  <a:tcPr marL="68580" marR="68580" marT="0" marB="0"/>
                </a:tc>
                <a:tc>
                  <a:txBody>
                    <a:bodyPr/>
                    <a:lstStyle/>
                    <a:p>
                      <a:endParaRPr lang="es-MX" dirty="0"/>
                    </a:p>
                  </a:txBody>
                  <a:tcPr marL="68580" marR="68580" marT="0" marB="0"/>
                </a:tc>
                <a:tc>
                  <a:txBody>
                    <a:bodyPr/>
                    <a:lstStyle/>
                    <a:p>
                      <a:endParaRPr lang="es-MX" dirty="0"/>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endParaRPr lang="es-MX"/>
                    </a:p>
                  </a:txBody>
                  <a:tcPr marL="68580" marR="68580" marT="0" marB="0"/>
                </a:tc>
                <a:tc>
                  <a:txBody>
                    <a:bodyPr/>
                    <a:lstStyle/>
                    <a:p>
                      <a:pPr>
                        <a:lnSpc>
                          <a:spcPct val="115000"/>
                        </a:lnSpc>
                        <a:spcAft>
                          <a:spcPts val="0"/>
                        </a:spcAft>
                      </a:pPr>
                      <a:endParaRPr lang="es-MX" sz="800" dirty="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r>
              <a:tr h="285414">
                <a:tc>
                  <a:txBody>
                    <a:bodyPr/>
                    <a:lstStyle/>
                    <a:p>
                      <a:pPr marL="342900" lvl="0" indent="-342900">
                        <a:lnSpc>
                          <a:spcPct val="115000"/>
                        </a:lnSpc>
                        <a:spcAft>
                          <a:spcPts val="0"/>
                        </a:spcAft>
                        <a:buFont typeface="+mj-lt"/>
                        <a:buNone/>
                      </a:pPr>
                      <a:r>
                        <a:rPr lang="es-MX" sz="800" dirty="0" smtClean="0">
                          <a:latin typeface="Arial"/>
                          <a:ea typeface="Calibri"/>
                          <a:cs typeface="Times New Roman"/>
                        </a:rPr>
                        <a:t>7. Inversión </a:t>
                      </a:r>
                      <a:r>
                        <a:rPr lang="es-MX" sz="800" dirty="0">
                          <a:latin typeface="Arial"/>
                          <a:ea typeface="Calibri"/>
                          <a:cs typeface="Times New Roman"/>
                        </a:rPr>
                        <a:t>fija</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i1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i2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i3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i4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endParaRPr lang="es-MX" dirty="0"/>
                    </a:p>
                  </a:txBody>
                  <a:tcPr marL="68580" marR="68580" marT="0" marB="0"/>
                </a:tc>
                <a:tc>
                  <a:txBody>
                    <a:bodyPr/>
                    <a:lstStyle/>
                    <a:p>
                      <a:endParaRPr lang="es-MX" dirty="0"/>
                    </a:p>
                  </a:txBody>
                  <a:tcPr marL="68580" marR="68580" marT="0" marB="0"/>
                </a:tc>
                <a:tc>
                  <a:txBody>
                    <a:bodyPr/>
                    <a:lstStyle/>
                    <a:p>
                      <a:endParaRPr lang="es-MX" dirty="0"/>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85414">
                <a:tc>
                  <a:txBody>
                    <a:bodyPr/>
                    <a:lstStyle/>
                    <a:p>
                      <a:pPr marL="342900" lvl="0" indent="-342900">
                        <a:lnSpc>
                          <a:spcPct val="115000"/>
                        </a:lnSpc>
                        <a:spcAft>
                          <a:spcPts val="0"/>
                        </a:spcAft>
                        <a:buFont typeface="+mj-lt"/>
                        <a:buNone/>
                      </a:pPr>
                      <a:r>
                        <a:rPr lang="es-MX" sz="800" dirty="0" smtClean="0">
                          <a:latin typeface="Arial"/>
                          <a:ea typeface="Calibri"/>
                          <a:cs typeface="Times New Roman"/>
                        </a:rPr>
                        <a:t>8. Activo </a:t>
                      </a:r>
                      <a:r>
                        <a:rPr lang="es-MX" sz="800" dirty="0">
                          <a:latin typeface="Arial"/>
                          <a:ea typeface="Calibri"/>
                          <a:cs typeface="Times New Roman"/>
                        </a:rPr>
                        <a:t>en cuenta corriente</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endParaRPr lang="es-MX" dirty="0"/>
                    </a:p>
                  </a:txBody>
                  <a:tcPr marL="68580" marR="68580" marT="0" marB="0"/>
                </a:tc>
                <a:tc>
                  <a:txBody>
                    <a:bodyPr/>
                    <a:lstStyle/>
                    <a:p>
                      <a:endParaRPr lang="es-MX" dirty="0"/>
                    </a:p>
                  </a:txBody>
                  <a:tcPr marL="68580" marR="68580" marT="0" marB="0"/>
                </a:tc>
                <a:tc>
                  <a:txBody>
                    <a:bodyPr/>
                    <a:lstStyle/>
                    <a:p>
                      <a:endParaRPr lang="es-MX" dirty="0"/>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nSpc>
                          <a:spcPct val="115000"/>
                        </a:lnSpc>
                        <a:spcAft>
                          <a:spcPts val="0"/>
                        </a:spcAft>
                      </a:pPr>
                      <a:endParaRPr lang="es-MX" sz="800">
                        <a:latin typeface="Arial"/>
                        <a:ea typeface="Calibri"/>
                        <a:cs typeface="Times New Roman"/>
                      </a:endParaRPr>
                    </a:p>
                  </a:txBody>
                  <a:tcPr marL="68580" marR="68580" marT="0" marB="0"/>
                </a:tc>
                <a:tc>
                  <a:txBody>
                    <a:bodyPr/>
                    <a:lstStyle/>
                    <a:p>
                      <a:endParaRPr lang="es-MX"/>
                    </a:p>
                  </a:txBody>
                  <a:tcPr marL="68580" marR="68580" marT="0" marB="0"/>
                </a:tc>
                <a:tc>
                  <a:txBody>
                    <a:bodyPr/>
                    <a:lstStyle/>
                    <a:p>
                      <a:pPr>
                        <a:lnSpc>
                          <a:spcPct val="115000"/>
                        </a:lnSpc>
                        <a:spcAft>
                          <a:spcPts val="0"/>
                        </a:spcAft>
                      </a:pPr>
                      <a:endParaRPr lang="es-MX" sz="800" dirty="0">
                        <a:latin typeface="Arial"/>
                        <a:ea typeface="Calibri"/>
                        <a:cs typeface="Times New Roman"/>
                      </a:endParaRPr>
                    </a:p>
                  </a:txBody>
                  <a:tcPr marL="68580" marR="68580" marT="0" marB="0"/>
                </a:tc>
                <a:tc>
                  <a:txBody>
                    <a:bodyPr/>
                    <a:lstStyle/>
                    <a:p>
                      <a:pPr>
                        <a:lnSpc>
                          <a:spcPct val="115000"/>
                        </a:lnSpc>
                        <a:spcAft>
                          <a:spcPts val="0"/>
                        </a:spcAft>
                      </a:pPr>
                      <a:endParaRPr lang="es-MX" sz="800" dirty="0">
                        <a:latin typeface="Arial"/>
                        <a:ea typeface="Calibri"/>
                        <a:cs typeface="Times New Roman"/>
                      </a:endParaRPr>
                    </a:p>
                  </a:txBody>
                  <a:tcPr marL="68580" marR="68580" marT="0" marB="0"/>
                </a:tc>
              </a:tr>
              <a:tr h="207800">
                <a:tc>
                  <a:txBody>
                    <a:bodyPr/>
                    <a:lstStyle/>
                    <a:p>
                      <a:pPr marL="342900" lvl="0" indent="-342900">
                        <a:lnSpc>
                          <a:spcPct val="115000"/>
                        </a:lnSpc>
                        <a:spcAft>
                          <a:spcPts val="0"/>
                        </a:spcAft>
                        <a:buFont typeface="+mj-lt"/>
                        <a:buNone/>
                      </a:pPr>
                      <a:r>
                        <a:rPr lang="es-MX" sz="800" i="1" dirty="0" smtClean="0">
                          <a:latin typeface="Arial"/>
                          <a:ea typeface="Calibri"/>
                          <a:cs typeface="Times New Roman"/>
                        </a:rPr>
                        <a:t>a)  Aumentos </a:t>
                      </a:r>
                      <a:r>
                        <a:rPr lang="es-MX" sz="800" i="1" dirty="0">
                          <a:latin typeface="Arial"/>
                          <a:ea typeface="Calibri"/>
                          <a:cs typeface="Times New Roman"/>
                        </a:rPr>
                        <a:t>de inventario</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f4</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f5</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f6</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f7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07800">
                <a:tc>
                  <a:txBody>
                    <a:bodyPr/>
                    <a:lstStyle/>
                    <a:p>
                      <a:pPr marL="342900" lvl="0" indent="-342900">
                        <a:lnSpc>
                          <a:spcPct val="115000"/>
                        </a:lnSpc>
                        <a:spcAft>
                          <a:spcPts val="0"/>
                        </a:spcAft>
                        <a:buFont typeface="+mj-lt"/>
                        <a:buNone/>
                      </a:pPr>
                      <a:r>
                        <a:rPr lang="es-MX" sz="800" i="1" dirty="0" smtClean="0">
                          <a:latin typeface="Arial"/>
                          <a:ea typeface="Calibri"/>
                          <a:cs typeface="Times New Roman"/>
                        </a:rPr>
                        <a:t>b)  </a:t>
                      </a:r>
                      <a:r>
                        <a:rPr lang="es-MX" sz="800" i="1" baseline="0" dirty="0" smtClean="0">
                          <a:latin typeface="Arial"/>
                          <a:ea typeface="Calibri"/>
                          <a:cs typeface="Times New Roman"/>
                        </a:rPr>
                        <a:t> </a:t>
                      </a:r>
                      <a:r>
                        <a:rPr lang="es-MX" sz="800" i="1" dirty="0" smtClean="0">
                          <a:latin typeface="Arial"/>
                          <a:ea typeface="Calibri"/>
                          <a:cs typeface="Times New Roman"/>
                        </a:rPr>
                        <a:t>Aumentos </a:t>
                      </a:r>
                      <a:r>
                        <a:rPr lang="es-MX" sz="800" i="1" dirty="0">
                          <a:latin typeface="Arial"/>
                          <a:ea typeface="Calibri"/>
                          <a:cs typeface="Times New Roman"/>
                        </a:rPr>
                        <a:t>de cuentas por cobrar</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g1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g2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g3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g4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g5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g6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g7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91756">
                <a:tc>
                  <a:txBody>
                    <a:bodyPr/>
                    <a:lstStyle/>
                    <a:p>
                      <a:pPr marL="342900" lvl="0" indent="-342900">
                        <a:lnSpc>
                          <a:spcPct val="115000"/>
                        </a:lnSpc>
                        <a:spcAft>
                          <a:spcPts val="0"/>
                        </a:spcAft>
                        <a:buFont typeface="+mj-lt"/>
                        <a:buNone/>
                      </a:pPr>
                      <a:r>
                        <a:rPr lang="es-MX" sz="800" dirty="0" smtClean="0">
                          <a:latin typeface="Arial"/>
                          <a:ea typeface="Calibri"/>
                          <a:cs typeface="Times New Roman"/>
                        </a:rPr>
                        <a:t>9. Costos </a:t>
                      </a:r>
                      <a:r>
                        <a:rPr lang="es-MX" sz="800" dirty="0">
                          <a:latin typeface="Arial"/>
                          <a:ea typeface="Calibri"/>
                          <a:cs typeface="Times New Roman"/>
                        </a:rPr>
                        <a:t>de producción (excluyendo depreciación e intereses por prestamos a largo plazo e </a:t>
                      </a:r>
                      <a:r>
                        <a:rPr lang="es-MX" sz="800" dirty="0" smtClean="0">
                          <a:latin typeface="Arial"/>
                          <a:ea typeface="Calibri"/>
                          <a:cs typeface="Times New Roman"/>
                        </a:rPr>
                        <a:t>incluyendo</a:t>
                      </a:r>
                      <a:r>
                        <a:rPr lang="es-MX" sz="800" baseline="0" dirty="0" smtClean="0">
                          <a:latin typeface="Arial"/>
                          <a:ea typeface="Calibri"/>
                          <a:cs typeface="Times New Roman"/>
                        </a:rPr>
                        <a:t> </a:t>
                      </a:r>
                      <a:r>
                        <a:rPr lang="es-MX" sz="800" dirty="0" smtClean="0">
                          <a:latin typeface="Arial"/>
                          <a:ea typeface="Calibri"/>
                          <a:cs typeface="Times New Roman"/>
                        </a:rPr>
                        <a:t>impuesto </a:t>
                      </a:r>
                      <a:r>
                        <a:rPr lang="es-MX" sz="800" dirty="0">
                          <a:latin typeface="Arial"/>
                          <a:ea typeface="Calibri"/>
                          <a:cs typeface="Times New Roman"/>
                        </a:rPr>
                        <a:t>territorial e intereses a corto plazo)</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h1</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h2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h3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h4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h5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h6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h7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h7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r>
              <a:tr h="207800">
                <a:tc>
                  <a:txBody>
                    <a:bodyPr/>
                    <a:lstStyle/>
                    <a:p>
                      <a:pPr marL="342900" lvl="0" indent="-342900">
                        <a:lnSpc>
                          <a:spcPct val="115000"/>
                        </a:lnSpc>
                        <a:spcAft>
                          <a:spcPts val="0"/>
                        </a:spcAft>
                        <a:buFont typeface="+mj-lt"/>
                        <a:buNone/>
                      </a:pPr>
                      <a:r>
                        <a:rPr lang="es-MX" sz="800" dirty="0" smtClean="0">
                          <a:latin typeface="Arial"/>
                          <a:ea typeface="Calibri"/>
                          <a:cs typeface="Times New Roman"/>
                        </a:rPr>
                        <a:t>10. Pago </a:t>
                      </a:r>
                      <a:r>
                        <a:rPr lang="es-MX" sz="800" dirty="0">
                          <a:latin typeface="Arial"/>
                          <a:ea typeface="Calibri"/>
                          <a:cs typeface="Times New Roman"/>
                        </a:rPr>
                        <a:t>créditos a corto plazo</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t1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t2</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t3</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t4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t5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t6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t7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t7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85414">
                <a:tc>
                  <a:txBody>
                    <a:bodyPr/>
                    <a:lstStyle/>
                    <a:p>
                      <a:pPr marL="342900" lvl="0" indent="-342900">
                        <a:lnSpc>
                          <a:spcPct val="115000"/>
                        </a:lnSpc>
                        <a:spcAft>
                          <a:spcPts val="0"/>
                        </a:spcAft>
                        <a:buFont typeface="+mj-lt"/>
                        <a:buNone/>
                      </a:pPr>
                      <a:r>
                        <a:rPr lang="es-MX" sz="800" dirty="0" smtClean="0">
                          <a:latin typeface="Arial"/>
                          <a:ea typeface="Calibri"/>
                          <a:cs typeface="Times New Roman"/>
                        </a:rPr>
                        <a:t>11. Impuesto </a:t>
                      </a:r>
                      <a:r>
                        <a:rPr lang="es-MX" sz="800" dirty="0">
                          <a:latin typeface="Arial"/>
                          <a:ea typeface="Calibri"/>
                          <a:cs typeface="Times New Roman"/>
                        </a:rPr>
                        <a:t>a la renta</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endParaRPr lang="es-MX"/>
                    </a:p>
                  </a:txBody>
                  <a:tcPr marL="68580" marR="68580" marT="0" marB="0"/>
                </a:tc>
                <a:tc>
                  <a:txBody>
                    <a:bodyPr/>
                    <a:lstStyle/>
                    <a:p>
                      <a:pPr algn="ctr">
                        <a:lnSpc>
                          <a:spcPct val="115000"/>
                        </a:lnSpc>
                        <a:spcAft>
                          <a:spcPts val="0"/>
                        </a:spcAft>
                      </a:pPr>
                      <a:r>
                        <a:rPr lang="es-MX" sz="800" dirty="0">
                          <a:latin typeface="Arial"/>
                          <a:ea typeface="Calibri"/>
                          <a:cs typeface="Times New Roman"/>
                        </a:rPr>
                        <a:t>j1</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j2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j3</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j3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91756">
                <a:tc>
                  <a:txBody>
                    <a:bodyPr/>
                    <a:lstStyle/>
                    <a:p>
                      <a:pPr marL="342900" lvl="0" indent="-342900">
                        <a:lnSpc>
                          <a:spcPct val="115000"/>
                        </a:lnSpc>
                        <a:spcAft>
                          <a:spcPts val="0"/>
                        </a:spcAft>
                        <a:buFont typeface="+mj-lt"/>
                        <a:buNone/>
                      </a:pPr>
                      <a:r>
                        <a:rPr lang="es-MX" sz="800" dirty="0" smtClean="0">
                          <a:latin typeface="Arial"/>
                          <a:ea typeface="Calibri"/>
                          <a:cs typeface="Times New Roman"/>
                        </a:rPr>
                        <a:t>12. Total </a:t>
                      </a:r>
                      <a:r>
                        <a:rPr lang="es-MX" sz="800" dirty="0">
                          <a:latin typeface="Arial"/>
                          <a:ea typeface="Calibri"/>
                          <a:cs typeface="Times New Roman"/>
                        </a:rPr>
                        <a:t>usos</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u8</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u9</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u10</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u11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u12</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r>
              <a:tr h="173167">
                <a:tc>
                  <a:txBody>
                    <a:bodyPr/>
                    <a:lstStyle/>
                    <a:p>
                      <a:pPr marL="342900" lvl="0" indent="-342900">
                        <a:lnSpc>
                          <a:spcPct val="115000"/>
                        </a:lnSpc>
                        <a:spcAft>
                          <a:spcPts val="0"/>
                        </a:spcAft>
                        <a:buFont typeface="+mj-lt"/>
                        <a:buNone/>
                      </a:pPr>
                      <a:r>
                        <a:rPr lang="es-MX" sz="800" dirty="0" smtClean="0">
                          <a:latin typeface="Arial"/>
                          <a:ea typeface="Calibri"/>
                          <a:cs typeface="Times New Roman"/>
                        </a:rPr>
                        <a:t>13. Disponibilidad </a:t>
                      </a:r>
                      <a:r>
                        <a:rPr lang="es-MX" sz="800" dirty="0">
                          <a:latin typeface="Arial"/>
                          <a:ea typeface="Calibri"/>
                          <a:cs typeface="Times New Roman"/>
                        </a:rPr>
                        <a:t>para pago de dividendos, servicio de créditos y formación de reservas (A-B)</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k1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k2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k3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k4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k5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k6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k7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k7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285414">
                <a:tc>
                  <a:txBody>
                    <a:bodyPr/>
                    <a:lstStyle/>
                    <a:p>
                      <a:pPr marL="342900" lvl="0" indent="-342900">
                        <a:lnSpc>
                          <a:spcPct val="115000"/>
                        </a:lnSpc>
                        <a:spcAft>
                          <a:spcPts val="0"/>
                        </a:spcAft>
                        <a:buFont typeface="+mj-lt"/>
                        <a:buNone/>
                      </a:pPr>
                      <a:r>
                        <a:rPr lang="es-MX" sz="800" dirty="0" smtClean="0">
                          <a:latin typeface="Arial"/>
                          <a:ea typeface="Calibri"/>
                          <a:cs typeface="Times New Roman"/>
                        </a:rPr>
                        <a:t>14. Pago </a:t>
                      </a:r>
                      <a:r>
                        <a:rPr lang="es-MX" sz="800" dirty="0">
                          <a:latin typeface="Arial"/>
                          <a:ea typeface="Calibri"/>
                          <a:cs typeface="Times New Roman"/>
                        </a:rPr>
                        <a:t>de dividendos</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endParaRPr lang="es-MX"/>
                    </a:p>
                  </a:txBody>
                  <a:tcPr marL="68580" marR="68580" marT="0" marB="0"/>
                </a:tc>
                <a:tc>
                  <a:txBody>
                    <a:bodyPr/>
                    <a:lstStyle/>
                    <a:p>
                      <a:endParaRPr lang="es-MX"/>
                    </a:p>
                  </a:txBody>
                  <a:tcPr marL="68580" marR="68580" marT="0" marB="0"/>
                </a:tc>
                <a:tc>
                  <a:txBody>
                    <a:bodyPr/>
                    <a:lstStyle/>
                    <a:p>
                      <a:pPr algn="ctr">
                        <a:lnSpc>
                          <a:spcPct val="115000"/>
                        </a:lnSpc>
                        <a:spcAft>
                          <a:spcPts val="0"/>
                        </a:spcAft>
                      </a:pPr>
                      <a:r>
                        <a:rPr lang="es-MX" sz="800">
                          <a:latin typeface="Arial"/>
                          <a:ea typeface="Calibri"/>
                          <a:cs typeface="Times New Roman"/>
                        </a:rPr>
                        <a:t>x1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x2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x2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endParaRPr lang="es-MX" sz="800">
                        <a:latin typeface="Arial"/>
                        <a:ea typeface="Calibri"/>
                        <a:cs typeface="Times New Roman"/>
                      </a:endParaRPr>
                    </a:p>
                  </a:txBody>
                  <a:tcPr marL="68580" marR="68580" marT="0" marB="0"/>
                </a:tc>
              </a:tr>
              <a:tr h="291756">
                <a:tc>
                  <a:txBody>
                    <a:bodyPr/>
                    <a:lstStyle/>
                    <a:p>
                      <a:pPr marL="342900" lvl="0" indent="-342900">
                        <a:lnSpc>
                          <a:spcPct val="115000"/>
                        </a:lnSpc>
                        <a:spcAft>
                          <a:spcPts val="0"/>
                        </a:spcAft>
                        <a:buFont typeface="+mj-lt"/>
                        <a:buNone/>
                      </a:pPr>
                      <a:r>
                        <a:rPr lang="es-MX" sz="800" dirty="0" smtClean="0">
                          <a:latin typeface="Arial"/>
                          <a:ea typeface="Calibri"/>
                          <a:cs typeface="Times New Roman"/>
                        </a:rPr>
                        <a:t>15. Servicio </a:t>
                      </a:r>
                      <a:r>
                        <a:rPr lang="es-MX" sz="800" dirty="0">
                          <a:latin typeface="Arial"/>
                          <a:ea typeface="Calibri"/>
                          <a:cs typeface="Times New Roman"/>
                        </a:rPr>
                        <a:t>de crédito a largo y mediano plazo</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m1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m2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m3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m4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m5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m6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m6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m6</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173167">
                <a:tc>
                  <a:txBody>
                    <a:bodyPr/>
                    <a:lstStyle/>
                    <a:p>
                      <a:pPr marL="342900" lvl="0" indent="-342900">
                        <a:lnSpc>
                          <a:spcPct val="115000"/>
                        </a:lnSpc>
                        <a:spcAft>
                          <a:spcPts val="0"/>
                        </a:spcAft>
                        <a:buFont typeface="+mj-lt"/>
                        <a:buNone/>
                      </a:pPr>
                      <a:r>
                        <a:rPr lang="es-MX" sz="800" dirty="0" smtClean="0">
                          <a:latin typeface="Arial"/>
                          <a:ea typeface="Calibri"/>
                          <a:cs typeface="Times New Roman"/>
                        </a:rPr>
                        <a:t>16. Saldo </a:t>
                      </a:r>
                      <a:r>
                        <a:rPr lang="es-MX" sz="800" dirty="0">
                          <a:latin typeface="Arial"/>
                          <a:ea typeface="Calibri"/>
                          <a:cs typeface="Times New Roman"/>
                        </a:rPr>
                        <a:t>para el año siguiente</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s1</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s2</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s3</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s4</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s5</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s6</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s7</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s8</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s9</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r h="173167">
                <a:tc>
                  <a:txBody>
                    <a:bodyPr/>
                    <a:lstStyle/>
                    <a:p>
                      <a:pPr marL="342900" lvl="0" indent="-342900">
                        <a:lnSpc>
                          <a:spcPct val="115000"/>
                        </a:lnSpc>
                        <a:spcAft>
                          <a:spcPts val="0"/>
                        </a:spcAft>
                        <a:buFont typeface="+mj-lt"/>
                        <a:buNone/>
                      </a:pPr>
                      <a:r>
                        <a:rPr lang="es-MX" sz="800" dirty="0" smtClean="0">
                          <a:latin typeface="Arial"/>
                          <a:ea typeface="Calibri"/>
                          <a:cs typeface="Times New Roman"/>
                        </a:rPr>
                        <a:t>17. Depreciación </a:t>
                      </a:r>
                      <a:r>
                        <a:rPr lang="es-MX" sz="800" dirty="0">
                          <a:latin typeface="Arial"/>
                          <a:ea typeface="Calibri"/>
                          <a:cs typeface="Times New Roman"/>
                        </a:rPr>
                        <a:t>y otras reservas</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a:latin typeface="Arial"/>
                          <a:ea typeface="Calibri"/>
                          <a:cs typeface="Times New Roman"/>
                        </a:rPr>
                        <a:t>-</a:t>
                      </a:r>
                      <a:endParaRPr lang="es-MX" sz="110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p1</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p1</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r>
                        <a:rPr lang="es-MX" sz="800" dirty="0">
                          <a:latin typeface="Arial"/>
                          <a:ea typeface="Calibri"/>
                          <a:cs typeface="Times New Roman"/>
                        </a:rPr>
                        <a:t>|</a:t>
                      </a:r>
                      <a:endParaRPr lang="es-MX"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MX" sz="800" dirty="0">
                        <a:latin typeface="Arial"/>
                        <a:ea typeface="Calibri"/>
                        <a:cs typeface="Times New Roman"/>
                      </a:endParaRPr>
                    </a:p>
                  </a:txBody>
                  <a:tcPr marL="68580" marR="68580" marT="0" marB="0"/>
                </a:tc>
              </a:tr>
            </a:tbl>
          </a:graphicData>
        </a:graphic>
      </p:graphicFrame>
      <p:pic>
        <p:nvPicPr>
          <p:cNvPr id="5" name="chaqueño palavecino-la yapa.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advClick="0" advTm="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pic>
        <p:nvPicPr>
          <p:cNvPr id="4" name="3 Imagen" descr="pago2.gif"/>
          <p:cNvPicPr>
            <a:picLocks noChangeAspect="1"/>
          </p:cNvPicPr>
          <p:nvPr/>
        </p:nvPicPr>
        <p:blipFill>
          <a:blip r:embed="rId3" cstate="print"/>
          <a:stretch>
            <a:fillRect/>
          </a:stretch>
        </p:blipFill>
        <p:spPr>
          <a:xfrm>
            <a:off x="285720" y="4143380"/>
            <a:ext cx="2119323" cy="2445373"/>
          </a:xfrm>
          <a:prstGeom prst="rect">
            <a:avLst/>
          </a:prstGeom>
        </p:spPr>
      </p:pic>
      <p:sp>
        <p:nvSpPr>
          <p:cNvPr id="3" name="2 Marcador de contenido"/>
          <p:cNvSpPr>
            <a:spLocks noGrp="1"/>
          </p:cNvSpPr>
          <p:nvPr>
            <p:ph idx="1"/>
          </p:nvPr>
        </p:nvSpPr>
        <p:spPr>
          <a:xfrm>
            <a:off x="357158" y="214290"/>
            <a:ext cx="8358246" cy="5500726"/>
          </a:xfrm>
        </p:spPr>
        <p:txBody>
          <a:bodyPr>
            <a:noAutofit/>
          </a:bodyPr>
          <a:lstStyle/>
          <a:p>
            <a:pPr algn="ctr">
              <a:buNone/>
            </a:pPr>
            <a:r>
              <a:rPr lang="es-MX" sz="4000" b="1" dirty="0" smtClean="0">
                <a:solidFill>
                  <a:schemeClr val="accent3">
                    <a:lumMod val="60000"/>
                    <a:lumOff val="40000"/>
                  </a:schemeClr>
                </a:solidFill>
              </a:rPr>
              <a:t>Comparando los cuadros X y XI se puede ver que en este ultimo se excluyen de los usos, en el periodo de instalación, el servicio de créditos de largo y mediano plazo y el pago de dividendos (rubro 14 y 15)</a:t>
            </a:r>
            <a:endParaRPr lang="es-MX" sz="40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207</a:t>
            </a:fld>
            <a:endParaRPr lang="es-MX"/>
          </a:p>
        </p:txBody>
      </p:sp>
    </p:spTree>
  </p:cSld>
  <p:clrMapOvr>
    <a:masterClrMapping/>
  </p:clrMapOvr>
  <p:transition advClick="0" advTm="10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pic>
        <p:nvPicPr>
          <p:cNvPr id="4" name="3 Imagen" descr="pago2.gif"/>
          <p:cNvPicPr>
            <a:picLocks noChangeAspect="1"/>
          </p:cNvPicPr>
          <p:nvPr/>
        </p:nvPicPr>
        <p:blipFill>
          <a:blip r:embed="rId3" cstate="print"/>
          <a:stretch>
            <a:fillRect/>
          </a:stretch>
        </p:blipFill>
        <p:spPr>
          <a:xfrm>
            <a:off x="285720" y="4143380"/>
            <a:ext cx="2119323" cy="2445373"/>
          </a:xfrm>
          <a:prstGeom prst="rect">
            <a:avLst/>
          </a:prstGeom>
        </p:spPr>
      </p:pic>
      <p:sp>
        <p:nvSpPr>
          <p:cNvPr id="3" name="2 Marcador de contenido"/>
          <p:cNvSpPr>
            <a:spLocks noGrp="1"/>
          </p:cNvSpPr>
          <p:nvPr>
            <p:ph idx="1"/>
          </p:nvPr>
        </p:nvSpPr>
        <p:spPr>
          <a:xfrm>
            <a:off x="357158" y="214290"/>
            <a:ext cx="8358246" cy="5500726"/>
          </a:xfrm>
        </p:spPr>
        <p:txBody>
          <a:bodyPr>
            <a:noAutofit/>
          </a:bodyPr>
          <a:lstStyle/>
          <a:p>
            <a:pPr algn="ctr">
              <a:buNone/>
            </a:pPr>
            <a:r>
              <a:rPr lang="es-MX" sz="4000" b="1" dirty="0" smtClean="0">
                <a:solidFill>
                  <a:schemeClr val="accent2">
                    <a:lumMod val="60000"/>
                    <a:lumOff val="40000"/>
                  </a:schemeClr>
                </a:solidFill>
              </a:rPr>
              <a:t>se coloca entonces una “Disponibilidad para servicios de créditos, pago de dividendos y formación de reservas” (rubro 13)</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208</a:t>
            </a:fld>
            <a:endParaRPr lang="es-MX"/>
          </a:p>
        </p:txBody>
      </p:sp>
    </p:spTree>
  </p:cSld>
  <p:clrMapOvr>
    <a:masterClrMapping/>
  </p:clrMapOvr>
  <p:transition advClick="0" advTm="10000">
    <p:split orient="vert"/>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pic>
        <p:nvPicPr>
          <p:cNvPr id="4" name="3 Imagen" descr="pago2.gif"/>
          <p:cNvPicPr>
            <a:picLocks noChangeAspect="1"/>
          </p:cNvPicPr>
          <p:nvPr/>
        </p:nvPicPr>
        <p:blipFill>
          <a:blip r:embed="rId3" cstate="print"/>
          <a:stretch>
            <a:fillRect/>
          </a:stretch>
        </p:blipFill>
        <p:spPr>
          <a:xfrm>
            <a:off x="285720" y="4143380"/>
            <a:ext cx="2119323" cy="2445373"/>
          </a:xfrm>
          <a:prstGeom prst="rect">
            <a:avLst/>
          </a:prstGeom>
        </p:spPr>
      </p:pic>
      <p:sp>
        <p:nvSpPr>
          <p:cNvPr id="3" name="2 Marcador de contenido"/>
          <p:cNvSpPr>
            <a:spLocks noGrp="1"/>
          </p:cNvSpPr>
          <p:nvPr>
            <p:ph idx="1"/>
          </p:nvPr>
        </p:nvSpPr>
        <p:spPr>
          <a:xfrm>
            <a:off x="357158" y="214290"/>
            <a:ext cx="8358246" cy="5500726"/>
          </a:xfrm>
        </p:spPr>
        <p:txBody>
          <a:bodyPr>
            <a:noAutofit/>
          </a:bodyPr>
          <a:lstStyle/>
          <a:p>
            <a:pPr algn="ctr">
              <a:buNone/>
            </a:pPr>
            <a:r>
              <a:rPr lang="es-MX" sz="4000" b="1" dirty="0" smtClean="0">
                <a:solidFill>
                  <a:schemeClr val="accent3">
                    <a:lumMod val="60000"/>
                    <a:lumOff val="40000"/>
                  </a:schemeClr>
                </a:solidFill>
              </a:rPr>
              <a:t>y se plantea así claramente el tipo de decisión que hay que adoptar al respecto. Deducidos el servicio de créditos y el pago de dividendos queda otra vez, al igual que en cuadro X, el “Saldo para el año siguiente” (rubro 16).</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209</a:t>
            </a:fld>
            <a:endParaRPr lang="es-MX"/>
          </a:p>
        </p:txBody>
      </p:sp>
    </p:spTree>
  </p:cSld>
  <p:clrMapOvr>
    <a:masterClrMapping/>
  </p:clrMapOvr>
  <p:transition advClick="0" advTm="10000">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857232"/>
            <a:ext cx="9144000" cy="4071966"/>
          </a:xfrm>
        </p:spPr>
        <p:txBody>
          <a:bodyPr>
            <a:noAutofit/>
          </a:bodyPr>
          <a:lstStyle/>
          <a:p>
            <a:pPr algn="ctr">
              <a:buNone/>
            </a:pPr>
            <a:r>
              <a:rPr lang="es-MX" sz="4000" dirty="0" smtClean="0">
                <a:solidFill>
                  <a:srgbClr val="00FF00"/>
                </a:solidFill>
                <a:latin typeface="Berlin Sans FB Demi" pitchFamily="34" charset="0"/>
                <a:cs typeface="Arial" pitchFamily="34" charset="0"/>
              </a:rPr>
              <a:t>Este aserto es valido tanto para proyectos del sector público como para los del sector privado, pero adquiere más importancia en el caso de los primeros debido a su menor flexibilidad y libertad de maniobra. </a:t>
            </a:r>
          </a:p>
          <a:p>
            <a:pPr algn="just">
              <a:buNone/>
            </a:pPr>
            <a:endParaRPr lang="es-MX" b="1" dirty="0">
              <a:solidFill>
                <a:srgbClr val="00FF00"/>
              </a:solidFill>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21</a:t>
            </a:fld>
            <a:endParaRPr lang="es-MX"/>
          </a:p>
        </p:txBody>
      </p:sp>
    </p:spTree>
  </p:cSld>
  <p:clrMapOvr>
    <a:masterClrMapping/>
  </p:clrMapOvr>
  <p:transition advClick="0" advTm="10000">
    <p:split orient="vert"/>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pic>
        <p:nvPicPr>
          <p:cNvPr id="4" name="3 Imagen" descr="pago2.gif"/>
          <p:cNvPicPr>
            <a:picLocks noChangeAspect="1"/>
          </p:cNvPicPr>
          <p:nvPr/>
        </p:nvPicPr>
        <p:blipFill>
          <a:blip r:embed="rId3" cstate="print"/>
          <a:stretch>
            <a:fillRect/>
          </a:stretch>
        </p:blipFill>
        <p:spPr>
          <a:xfrm>
            <a:off x="285720" y="4143380"/>
            <a:ext cx="2119323" cy="2445373"/>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chemeClr val="accent2">
                    <a:lumMod val="60000"/>
                    <a:lumOff val="40000"/>
                  </a:schemeClr>
                </a:solidFill>
              </a:rPr>
              <a:t>EL PERIODO DE INSTALACION (AÑOS 1 AL 4): de acuerdo con lo que indica el cuadro, la inversión fija se realiza a lo largo de un periodo de cuatro años, durante el cuela el capital propio (rubro 1) se integra en cuotas a1, a2, a3 y a4. </a:t>
            </a:r>
            <a:endParaRPr lang="es-MX" sz="4000" b="1" dirty="0">
              <a:solidFill>
                <a:schemeClr val="accent2">
                  <a:lumMod val="60000"/>
                  <a:lumOff val="40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210</a:t>
            </a:fld>
            <a:endParaRPr lang="es-MX"/>
          </a:p>
        </p:txBody>
      </p:sp>
    </p:spTree>
  </p:cSld>
  <p:clrMapOvr>
    <a:masterClrMapping/>
  </p:clrMapOvr>
  <p:transition advClick="0" advTm="10000">
    <p:diamond/>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pic>
        <p:nvPicPr>
          <p:cNvPr id="4" name="3 Imagen" descr="pago2.gif"/>
          <p:cNvPicPr>
            <a:picLocks noChangeAspect="1"/>
          </p:cNvPicPr>
          <p:nvPr/>
        </p:nvPicPr>
        <p:blipFill>
          <a:blip r:embed="rId3" cstate="print"/>
          <a:stretch>
            <a:fillRect/>
          </a:stretch>
        </p:blipFill>
        <p:spPr>
          <a:xfrm>
            <a:off x="285720" y="4143380"/>
            <a:ext cx="2119323" cy="2445373"/>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chemeClr val="accent3">
                    <a:lumMod val="60000"/>
                    <a:lumOff val="40000"/>
                  </a:schemeClr>
                </a:solidFill>
              </a:rPr>
              <a:t>Este capital propio puede provenir de colocación de acciones, aportes directos en dinero u otras formas que se podrían detallar en cada caso concreto. </a:t>
            </a:r>
            <a:endParaRPr lang="es-MX" sz="4000" b="1" dirty="0">
              <a:solidFill>
                <a:schemeClr val="accent3">
                  <a:lumMod val="60000"/>
                  <a:lumOff val="40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211</a:t>
            </a:fld>
            <a:endParaRPr lang="es-MX"/>
          </a:p>
        </p:txBody>
      </p:sp>
    </p:spTree>
  </p:cSld>
  <p:clrMapOvr>
    <a:masterClrMapping/>
  </p:clrMapOvr>
  <p:transition advClick="0" advTm="10000">
    <p:strips dir="rd"/>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pic>
        <p:nvPicPr>
          <p:cNvPr id="4" name="3 Imagen" descr="pago2.gif"/>
          <p:cNvPicPr>
            <a:picLocks noChangeAspect="1"/>
          </p:cNvPicPr>
          <p:nvPr/>
        </p:nvPicPr>
        <p:blipFill>
          <a:blip r:embed="rId3" cstate="print"/>
          <a:stretch>
            <a:fillRect/>
          </a:stretch>
        </p:blipFill>
        <p:spPr>
          <a:xfrm>
            <a:off x="285720" y="4143380"/>
            <a:ext cx="2119323" cy="2445373"/>
          </a:xfrm>
          <a:prstGeom prst="rect">
            <a:avLst/>
          </a:prstGeom>
        </p:spPr>
      </p:pic>
      <p:sp>
        <p:nvSpPr>
          <p:cNvPr id="3" name="2 Marcador de contenido"/>
          <p:cNvSpPr>
            <a:spLocks noGrp="1"/>
          </p:cNvSpPr>
          <p:nvPr>
            <p:ph idx="1"/>
          </p:nvPr>
        </p:nvSpPr>
        <p:spPr>
          <a:xfrm>
            <a:off x="0" y="0"/>
            <a:ext cx="9144000" cy="6858000"/>
          </a:xfrm>
        </p:spPr>
        <p:txBody>
          <a:bodyPr>
            <a:noAutofit/>
          </a:bodyPr>
          <a:lstStyle/>
          <a:p>
            <a:pPr algn="ctr">
              <a:buNone/>
            </a:pPr>
            <a:r>
              <a:rPr lang="es-MX" sz="4000" b="1" dirty="0" smtClean="0">
                <a:solidFill>
                  <a:schemeClr val="accent2">
                    <a:lumMod val="60000"/>
                    <a:lumOff val="40000"/>
                  </a:schemeClr>
                </a:solidFill>
              </a:rPr>
              <a:t>Los prestamos a largo y mediano plazo (rubro 2) se supone que comenzaran a llegar el segundo año, una vez que la empresa hubiera invertido una suma a1. Los prestamos b1, b2 y b3 ayudarían a financiar las inversiones i1, i3 e i4. </a:t>
            </a:r>
            <a:endParaRPr lang="es-MX" sz="4000" b="1" dirty="0">
              <a:solidFill>
                <a:schemeClr val="accent2">
                  <a:lumMod val="60000"/>
                  <a:lumOff val="40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212</a:t>
            </a:fld>
            <a:endParaRPr lang="es-MX"/>
          </a:p>
        </p:txBody>
      </p:sp>
    </p:spTree>
  </p:cSld>
  <p:clrMapOvr>
    <a:masterClrMapping/>
  </p:clrMapOvr>
  <p:transition advClick="0" advTm="10000">
    <p:split/>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pic>
        <p:nvPicPr>
          <p:cNvPr id="4" name="3 Imagen" descr="pago2.gif"/>
          <p:cNvPicPr>
            <a:picLocks noChangeAspect="1"/>
          </p:cNvPicPr>
          <p:nvPr/>
        </p:nvPicPr>
        <p:blipFill>
          <a:blip r:embed="rId3" cstate="print"/>
          <a:stretch>
            <a:fillRect/>
          </a:stretch>
        </p:blipFill>
        <p:spPr>
          <a:xfrm>
            <a:off x="285720" y="4143380"/>
            <a:ext cx="2119323" cy="2445373"/>
          </a:xfrm>
          <a:prstGeom prst="rect">
            <a:avLst/>
          </a:prstGeom>
        </p:spPr>
      </p:pic>
      <p:sp>
        <p:nvSpPr>
          <p:cNvPr id="3" name="2 Marcador de contenido"/>
          <p:cNvSpPr>
            <a:spLocks noGrp="1"/>
          </p:cNvSpPr>
          <p:nvPr>
            <p:ph idx="1"/>
          </p:nvPr>
        </p:nvSpPr>
        <p:spPr>
          <a:xfrm>
            <a:off x="0" y="0"/>
            <a:ext cx="9144000" cy="6858000"/>
          </a:xfrm>
        </p:spPr>
        <p:txBody>
          <a:bodyPr>
            <a:noAutofit/>
          </a:bodyPr>
          <a:lstStyle/>
          <a:p>
            <a:pPr algn="ctr">
              <a:buNone/>
            </a:pPr>
            <a:r>
              <a:rPr lang="es-MX" sz="4000" b="1" dirty="0" smtClean="0">
                <a:solidFill>
                  <a:schemeClr val="accent3">
                    <a:lumMod val="60000"/>
                    <a:lumOff val="40000"/>
                  </a:schemeClr>
                </a:solidFill>
              </a:rPr>
              <a:t>Se ha supuesto, además, que los aportes y préstamos de cada año no serian necesariamente iguales a las inversiones del mismo año, de manera que habría anualmente saldos s1, s2, s3 y s4. </a:t>
            </a:r>
            <a:endParaRPr lang="es-MX" sz="4000" b="1" dirty="0">
              <a:solidFill>
                <a:schemeClr val="accent3">
                  <a:lumMod val="60000"/>
                  <a:lumOff val="40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213</a:t>
            </a:fld>
            <a:endParaRPr lang="es-MX"/>
          </a:p>
        </p:txBody>
      </p:sp>
    </p:spTree>
  </p:cSld>
  <p:clrMapOvr>
    <a:masterClrMapping/>
  </p:clrMapOvr>
  <p:transition advClick="0" advTm="1000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pic>
        <p:nvPicPr>
          <p:cNvPr id="4" name="3 Imagen" descr="pago2.gif"/>
          <p:cNvPicPr>
            <a:picLocks noChangeAspect="1"/>
          </p:cNvPicPr>
          <p:nvPr/>
        </p:nvPicPr>
        <p:blipFill>
          <a:blip r:embed="rId3" cstate="print"/>
          <a:stretch>
            <a:fillRect/>
          </a:stretch>
        </p:blipFill>
        <p:spPr>
          <a:xfrm>
            <a:off x="285720" y="4143380"/>
            <a:ext cx="2119323" cy="2445373"/>
          </a:xfrm>
          <a:prstGeom prst="rect">
            <a:avLst/>
          </a:prstGeom>
        </p:spPr>
      </p:pic>
      <p:sp>
        <p:nvSpPr>
          <p:cNvPr id="3" name="2 Marcador de contenido"/>
          <p:cNvSpPr>
            <a:spLocks noGrp="1"/>
          </p:cNvSpPr>
          <p:nvPr>
            <p:ph idx="1"/>
          </p:nvPr>
        </p:nvSpPr>
        <p:spPr>
          <a:xfrm>
            <a:off x="0" y="0"/>
            <a:ext cx="9144000" cy="6858000"/>
          </a:xfrm>
        </p:spPr>
        <p:txBody>
          <a:bodyPr>
            <a:noAutofit/>
          </a:bodyPr>
          <a:lstStyle/>
          <a:p>
            <a:pPr algn="ctr">
              <a:buNone/>
            </a:pPr>
            <a:r>
              <a:rPr lang="es-MX" sz="4000" b="1" dirty="0" smtClean="0">
                <a:solidFill>
                  <a:schemeClr val="accent2">
                    <a:lumMod val="60000"/>
                    <a:lumOff val="40000"/>
                  </a:schemeClr>
                </a:solidFill>
              </a:rPr>
              <a:t>De esta manera el saldo s1 del año 1 pasaría a ser una fuente de fondos de inversión en el año 2; el saldo s4 del año 4 pasaría a ser una fuente de fondos en el año 5, que seria el primer año del periodo de funcionamiento.</a:t>
            </a:r>
            <a:endParaRPr lang="es-MX" sz="4000" b="1" dirty="0">
              <a:solidFill>
                <a:schemeClr val="accent2">
                  <a:lumMod val="60000"/>
                  <a:lumOff val="40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214</a:t>
            </a:fld>
            <a:endParaRPr lang="es-MX"/>
          </a:p>
        </p:txBody>
      </p:sp>
    </p:spTree>
  </p:cSld>
  <p:clrMapOvr>
    <a:masterClrMapping/>
  </p:clrMapOvr>
  <p:transition advClick="0" advTm="10000">
    <p:split dir="in"/>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pic>
        <p:nvPicPr>
          <p:cNvPr id="4" name="3 Imagen" descr="pago2.gif"/>
          <p:cNvPicPr>
            <a:picLocks noChangeAspect="1"/>
          </p:cNvPicPr>
          <p:nvPr/>
        </p:nvPicPr>
        <p:blipFill>
          <a:blip r:embed="rId3" cstate="print"/>
          <a:stretch>
            <a:fillRect/>
          </a:stretch>
        </p:blipFill>
        <p:spPr>
          <a:xfrm>
            <a:off x="285720" y="4143380"/>
            <a:ext cx="2119323" cy="2445373"/>
          </a:xfrm>
          <a:prstGeom prst="rect">
            <a:avLst/>
          </a:prstGeom>
        </p:spPr>
      </p:pic>
      <p:sp>
        <p:nvSpPr>
          <p:cNvPr id="3" name="2 Marcador de contenido"/>
          <p:cNvSpPr>
            <a:spLocks noGrp="1"/>
          </p:cNvSpPr>
          <p:nvPr>
            <p:ph idx="1"/>
          </p:nvPr>
        </p:nvSpPr>
        <p:spPr>
          <a:xfrm>
            <a:off x="285720" y="0"/>
            <a:ext cx="8329642" cy="5626121"/>
          </a:xfrm>
        </p:spPr>
        <p:txBody>
          <a:bodyPr>
            <a:noAutofit/>
          </a:bodyPr>
          <a:lstStyle/>
          <a:p>
            <a:pPr algn="ctr">
              <a:buNone/>
            </a:pPr>
            <a:r>
              <a:rPr lang="es-MX" sz="4000" b="1" dirty="0" smtClean="0">
                <a:solidFill>
                  <a:schemeClr val="accent3">
                    <a:lumMod val="60000"/>
                    <a:lumOff val="40000"/>
                  </a:schemeClr>
                </a:solidFill>
              </a:rPr>
              <a:t>PERIODO DE TRANSICION O DESARROLLO (AÑO 5 AL 11): La empresa empezaría a funcionar el año 5, y para ello se requiere formar el inventario correspondiente, a la vez que pagar los gastos de producción y afrontar las posibles perdidas de puesta en marcha, cuyos gastos se ha supuesto en este caso que están incluidos entre los costos de producción.</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215</a:t>
            </a:fld>
            <a:endParaRPr lang="es-MX"/>
          </a:p>
        </p:txBody>
      </p:sp>
    </p:spTree>
  </p:cSld>
  <p:clrMapOvr>
    <a:masterClrMapping/>
  </p:clrMapOvr>
  <p:transition advClick="0" advTm="1000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14422"/>
            <a:ext cx="9144000" cy="3786214"/>
          </a:xfrm>
        </p:spPr>
        <p:txBody>
          <a:bodyPr>
            <a:noAutofit/>
          </a:bodyPr>
          <a:lstStyle/>
          <a:p>
            <a:pPr algn="ctr">
              <a:buNone/>
            </a:pPr>
            <a:r>
              <a:rPr lang="es-MX" sz="4000" b="1" dirty="0" smtClean="0"/>
              <a:t>Comenzando por los usos de fondos en el año 5, aparece primero el rubro f1, que corresponde al aumento de inventario en cuenta corriente (rubro 8a). </a:t>
            </a:r>
          </a:p>
          <a:p>
            <a:pPr algn="ctr">
              <a:buNone/>
            </a:pPr>
            <a:endParaRPr lang="es-MX" sz="3600" b="1"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216</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85728"/>
            <a:ext cx="9144000" cy="6572272"/>
          </a:xfrm>
        </p:spPr>
        <p:txBody>
          <a:bodyPr>
            <a:noAutofit/>
          </a:bodyPr>
          <a:lstStyle/>
          <a:p>
            <a:pPr algn="ctr">
              <a:buNone/>
            </a:pPr>
            <a:r>
              <a:rPr lang="es-MX" sz="4000" b="1" dirty="0" smtClean="0">
                <a:solidFill>
                  <a:schemeClr val="accent5">
                    <a:lumMod val="40000"/>
                    <a:lumOff val="60000"/>
                  </a:schemeClr>
                </a:solidFill>
              </a:rPr>
              <a:t>Como anteriormente no había inventario, f1 es el inventario total en el año 5. Sigue el rubro g1 que corresponde al aumento de cuentas por cobrar (rubro 8b), o sea de los créditos que se supone que habrá que otorgar en virtud de la política de ventas adoptada. </a:t>
            </a:r>
            <a:endParaRPr lang="es-MX" sz="4000" b="1" dirty="0">
              <a:solidFill>
                <a:schemeClr val="accent5">
                  <a:lumMod val="40000"/>
                  <a:lumOff val="60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217</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zoom/>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9144000" cy="3929090"/>
          </a:xfrm>
        </p:spPr>
        <p:txBody>
          <a:bodyPr>
            <a:noAutofit/>
          </a:bodyPr>
          <a:lstStyle/>
          <a:p>
            <a:pPr algn="ctr">
              <a:buNone/>
            </a:pPr>
            <a:r>
              <a:rPr lang="es-MX" sz="4000" b="1" dirty="0" smtClean="0"/>
              <a:t>Como no ha habido ventas anteriores, este “aumento” de las cuentas por cobrar es el total de dichas cuentas en el año 5.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218</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split/>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9144000" cy="3929090"/>
          </a:xfrm>
        </p:spPr>
        <p:txBody>
          <a:bodyPr>
            <a:noAutofit/>
          </a:bodyPr>
          <a:lstStyle/>
          <a:p>
            <a:pPr algn="ctr">
              <a:buNone/>
            </a:pPr>
            <a:r>
              <a:rPr lang="es-MX" sz="4000" b="1" dirty="0" smtClean="0">
                <a:solidFill>
                  <a:schemeClr val="accent5">
                    <a:lumMod val="40000"/>
                    <a:lumOff val="60000"/>
                  </a:schemeClr>
                </a:solidFill>
              </a:rPr>
              <a:t>Los costos de producción h1 (rubro 9) no incluyen la depreciación ni los intereses o prestamos a largo plazo pero si los impuestos territoriales y los intereses por créditos bancarios a corto plazo.</a:t>
            </a:r>
            <a:endParaRPr lang="es-MX" sz="4000" b="1" dirty="0">
              <a:solidFill>
                <a:schemeClr val="accent5">
                  <a:lumMod val="40000"/>
                  <a:lumOff val="60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219</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571480"/>
            <a:ext cx="9144000" cy="5214974"/>
          </a:xfrm>
        </p:spPr>
        <p:txBody>
          <a:bodyPr>
            <a:noAutofit/>
          </a:bodyPr>
          <a:lstStyle/>
          <a:p>
            <a:pPr algn="ctr">
              <a:buNone/>
            </a:pPr>
            <a:r>
              <a:rPr lang="es-MX" sz="4000" dirty="0" smtClean="0">
                <a:solidFill>
                  <a:srgbClr val="FF0000"/>
                </a:solidFill>
                <a:latin typeface="Berlin Sans FB Demi" pitchFamily="34" charset="0"/>
                <a:cs typeface="Arial" pitchFamily="34" charset="0"/>
              </a:rPr>
              <a:t>Cuando el proyecto pertenece a una empresa ya establecida, que esta realizando un programa de ampliaciones, la transición es relativamente más sencilla</a:t>
            </a:r>
            <a:r>
              <a:rPr lang="es-MX" sz="2800" dirty="0" smtClean="0">
                <a:latin typeface="Berlin Sans FB Demi" pitchFamily="34" charset="0"/>
                <a:cs typeface="Arial" pitchFamily="34" charset="0"/>
              </a:rPr>
              <a:t>[1] </a:t>
            </a:r>
            <a:r>
              <a:rPr lang="es-MX" sz="4000" dirty="0" smtClean="0">
                <a:solidFill>
                  <a:srgbClr val="FF0000"/>
                </a:solidFill>
                <a:latin typeface="Berlin Sans FB Demi" pitchFamily="34" charset="0"/>
                <a:cs typeface="Arial" pitchFamily="34" charset="0"/>
              </a:rPr>
              <a:t>pero el problema merece la mayor atención cuando se trata de montar una nueva empresa. </a:t>
            </a:r>
          </a:p>
          <a:p>
            <a:pPr algn="just">
              <a:buNone/>
            </a:pPr>
            <a:endParaRPr lang="es-MX" b="1" dirty="0">
              <a:solidFill>
                <a:srgbClr val="00FF00"/>
              </a:solidFill>
              <a:latin typeface="Arial" pitchFamily="34" charset="0"/>
              <a:cs typeface="Arial" pitchFamily="34" charset="0"/>
            </a:endParaRPr>
          </a:p>
        </p:txBody>
      </p:sp>
      <p:sp>
        <p:nvSpPr>
          <p:cNvPr id="5" name="4 Marcador de pie de página"/>
          <p:cNvSpPr>
            <a:spLocks noGrp="1"/>
          </p:cNvSpPr>
          <p:nvPr>
            <p:ph type="ftr" sz="quarter" idx="11"/>
          </p:nvPr>
        </p:nvSpPr>
        <p:spPr>
          <a:xfrm>
            <a:off x="0" y="5786455"/>
            <a:ext cx="8286776" cy="1071545"/>
          </a:xfrm>
        </p:spPr>
        <p:txBody>
          <a:bodyPr/>
          <a:lstStyle/>
          <a:p>
            <a:r>
              <a:rPr lang="es-MX" dirty="0" smtClean="0"/>
              <a:t>1] Un ejemplo claro seria el de una central eléctrica en un programa de electrificación que desarrolle una empresa nacional única.</a:t>
            </a:r>
          </a:p>
          <a:p>
            <a:endParaRPr lang="es-MX" dirty="0"/>
          </a:p>
        </p:txBody>
      </p:sp>
      <p:sp>
        <p:nvSpPr>
          <p:cNvPr id="8" name="7 Marcador de número de diapositiva"/>
          <p:cNvSpPr>
            <a:spLocks noGrp="1"/>
          </p:cNvSpPr>
          <p:nvPr>
            <p:ph type="sldNum" sz="quarter" idx="12"/>
          </p:nvPr>
        </p:nvSpPr>
        <p:spPr/>
        <p:txBody>
          <a:bodyPr/>
          <a:lstStyle/>
          <a:p>
            <a:fld id="{2F9C412B-08EB-49E3-8EB8-1F5F95EFBFF0}" type="slidenum">
              <a:rPr lang="es-MX" smtClean="0"/>
              <a:pPr/>
              <a:t>22</a:t>
            </a:fld>
            <a:endParaRPr lang="es-MX" dirty="0"/>
          </a:p>
        </p:txBody>
      </p:sp>
    </p:spTree>
  </p:cSld>
  <p:clrMapOvr>
    <a:masterClrMapping/>
  </p:clrMapOvr>
  <p:transition advClick="0" advTm="10000">
    <p:wheel spokes="2"/>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9144000" cy="3929090"/>
          </a:xfrm>
        </p:spPr>
        <p:txBody>
          <a:bodyPr>
            <a:noAutofit/>
          </a:bodyPr>
          <a:lstStyle/>
          <a:p>
            <a:pPr algn="ctr">
              <a:buNone/>
            </a:pPr>
            <a:r>
              <a:rPr lang="es-MX" sz="4000" b="1" dirty="0" smtClean="0"/>
              <a:t>Estos últimos constituyen el rubro c4 en la cuenta de fondos correspondiente a préstamos bancarios (rubro 3a), que se suponen otorgados a menos de un año.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220</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wheel spokes="8"/>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9144000" cy="3929090"/>
          </a:xfrm>
        </p:spPr>
        <p:txBody>
          <a:bodyPr>
            <a:noAutofit/>
          </a:bodyPr>
          <a:lstStyle/>
          <a:p>
            <a:pPr algn="ctr">
              <a:buNone/>
            </a:pPr>
            <a:r>
              <a:rPr lang="es-MX" sz="4000" b="1" dirty="0" smtClean="0">
                <a:solidFill>
                  <a:schemeClr val="accent5">
                    <a:lumMod val="60000"/>
                    <a:lumOff val="40000"/>
                  </a:schemeClr>
                </a:solidFill>
              </a:rPr>
              <a:t>Como se trata del primer año de funcionamiento, hay que afrontar el periodo de puesta en marcha, que se ha supuesto que no duraría mas de una año, alcanzándose a hacer las ventas b1,</a:t>
            </a:r>
            <a:endParaRPr lang="es-MX" sz="4000" b="1" dirty="0">
              <a:solidFill>
                <a:schemeClr val="accent5">
                  <a:lumMod val="60000"/>
                  <a:lumOff val="40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221</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zoom dir="in"/>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9144000" cy="3929090"/>
          </a:xfrm>
        </p:spPr>
        <p:txBody>
          <a:bodyPr>
            <a:noAutofit/>
          </a:bodyPr>
          <a:lstStyle/>
          <a:p>
            <a:pPr algn="ctr">
              <a:buNone/>
            </a:pPr>
            <a:r>
              <a:rPr lang="es-MX" sz="4000" b="1" dirty="0" smtClean="0"/>
              <a:t>que figuran entre las fuentes de fondos (rubro 4). Para facilitar la presentación del ejemplo se ha supuesto que las pérdidas y gastos adicionales de la puesta en marcha están incluidos dentro de los costos de producción.</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222</a:t>
            </a:fld>
            <a:endParaRPr lang="es-MX"/>
          </a:p>
        </p:txBody>
      </p:sp>
      <p:pic>
        <p:nvPicPr>
          <p:cNvPr id="5" name="4 Imagen" descr="ccard2.gif"/>
          <p:cNvPicPr>
            <a:picLocks noChangeAspect="1"/>
          </p:cNvPicPr>
          <p:nvPr/>
        </p:nvPicPr>
        <p:blipFill>
          <a:blip r:embed="rId4" cstate="print"/>
          <a:stretch>
            <a:fillRect/>
          </a:stretch>
        </p:blipFill>
        <p:spPr>
          <a:xfrm>
            <a:off x="928662" y="5500702"/>
            <a:ext cx="7429552" cy="976318"/>
          </a:xfrm>
          <a:prstGeom prst="rect">
            <a:avLst/>
          </a:prstGeom>
        </p:spPr>
      </p:pic>
      <p:pic>
        <p:nvPicPr>
          <p:cNvPr id="7" name="copia de andina - el condor pasa344.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1000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1"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9144000" cy="3929090"/>
          </a:xfrm>
        </p:spPr>
        <p:txBody>
          <a:bodyPr>
            <a:noAutofit/>
          </a:bodyPr>
          <a:lstStyle/>
          <a:p>
            <a:pPr algn="ctr">
              <a:buNone/>
            </a:pPr>
            <a:r>
              <a:rPr lang="es-MX" sz="4000" b="1" dirty="0" smtClean="0">
                <a:solidFill>
                  <a:schemeClr val="accent5">
                    <a:lumMod val="60000"/>
                    <a:lumOff val="40000"/>
                  </a:schemeClr>
                </a:solidFill>
              </a:rPr>
              <a:t>No habría dificultad alguna, en un caso concreto, en separar esos gastos, y presentarlos aisladamente como un rubro de la inversión fija. Es obvio que todo el rubro 9 (costos de producción) se podrán presentar tan desglosados como se quiera.</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223</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split/>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9144000" cy="3929090"/>
          </a:xfrm>
        </p:spPr>
        <p:txBody>
          <a:bodyPr>
            <a:noAutofit/>
          </a:bodyPr>
          <a:lstStyle/>
          <a:p>
            <a:pPr algn="ctr">
              <a:buNone/>
            </a:pPr>
            <a:r>
              <a:rPr lang="es-MX" sz="4000" b="1" dirty="0" smtClean="0"/>
              <a:t>El rubro 10 es el servicio de la deuda a corto plazo, y en el año 5, que se esta aplicando, alcanzaría un monto t1 que serviría para pagar los créditos bancarios c1 que se consideraron en las fuentes de fondos. Los intereses por este crédito han sido comprendidos dentro de los costos de producción, de modo que c1 es igual a t1.</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224</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split orient="vert" dir="in"/>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14356"/>
            <a:ext cx="9144000" cy="3929090"/>
          </a:xfrm>
        </p:spPr>
        <p:txBody>
          <a:bodyPr>
            <a:noAutofit/>
          </a:bodyPr>
          <a:lstStyle/>
          <a:p>
            <a:pPr algn="ctr">
              <a:buNone/>
            </a:pPr>
            <a:r>
              <a:rPr lang="es-MX" sz="4000" b="1" dirty="0" smtClean="0">
                <a:solidFill>
                  <a:schemeClr val="accent5">
                    <a:lumMod val="60000"/>
                    <a:lumOff val="40000"/>
                  </a:schemeClr>
                </a:solidFill>
              </a:rPr>
              <a:t>Entre las fuentes del año 5 se han citado ya los saldos s4, las ventas b1 y los prestamos bancarios a corto plazo c1. Además de ellas, se contara con nuevos aportes de capital propio a5, claramente destinados a integrar capital circulante, puesto que la inversión fija se completo al año 4. </a:t>
            </a:r>
          </a:p>
          <a:p>
            <a:pPr algn="ctr">
              <a:buNone/>
            </a:pPr>
            <a:endParaRPr lang="es-MX" sz="36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225</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wheel/>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6000" r="-25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28604"/>
            <a:ext cx="9144000" cy="3929090"/>
          </a:xfrm>
        </p:spPr>
        <p:txBody>
          <a:bodyPr>
            <a:noAutofit/>
          </a:bodyPr>
          <a:lstStyle/>
          <a:p>
            <a:pPr algn="ctr">
              <a:buNone/>
            </a:pPr>
            <a:r>
              <a:rPr lang="es-MX" sz="4000" b="1" dirty="0" smtClean="0"/>
              <a:t>Finalmente se espera contar con un crédito a mediano o largo plazo b4, cuyo detalle se podría dar en cada caso concreto. El total (rubro 6) de estas fuentes, f5, se utilizara, pues, en formar el inventario d1, mantener g1 de cuentas por cobrar, pagar los costos de producción h1 y reintegrar los créditos a corto plazo con el pago t1 (rubros 8a, 8b, 9 y 10). </a:t>
            </a:r>
          </a:p>
          <a:p>
            <a:pPr algn="ctr">
              <a:buNone/>
            </a:pPr>
            <a:endParaRPr lang="es-MX" sz="4000" b="1" dirty="0">
              <a:solidFill>
                <a:srgbClr val="00B05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226</a:t>
            </a:fld>
            <a:endParaRPr lang="es-MX"/>
          </a:p>
        </p:txBody>
      </p:sp>
      <p:pic>
        <p:nvPicPr>
          <p:cNvPr id="5" name="4 Imagen" descr="ccard2.gif"/>
          <p:cNvPicPr>
            <a:picLocks noChangeAspect="1"/>
          </p:cNvPicPr>
          <p:nvPr/>
        </p:nvPicPr>
        <p:blipFill>
          <a:blip r:embed="rId3" cstate="print"/>
          <a:stretch>
            <a:fillRect/>
          </a:stretch>
        </p:blipFill>
        <p:spPr>
          <a:xfrm>
            <a:off x="928662" y="5500702"/>
            <a:ext cx="7429552" cy="976318"/>
          </a:xfrm>
          <a:prstGeom prst="rect">
            <a:avLst/>
          </a:prstGeom>
        </p:spPr>
      </p:pic>
    </p:spTree>
  </p:cSld>
  <p:clrMapOvr>
    <a:masterClrMapping/>
  </p:clrMapOvr>
  <p:transition advClick="0" advTm="10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0000"/>
                </a:solidFill>
              </a:rPr>
              <a:t>Por lo tanto, se puede interpretar la columna del año 5 en los siguientes términos: los aportes de capital y créditos de largo plazo (a5 y b4) contribuyen fundamentalmente a formar el inventario y financiar los créditos a los clientes considerados en las cuentas por pagar; </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227</a:t>
            </a:fld>
            <a:endParaRPr lang="es-MX"/>
          </a:p>
        </p:txBody>
      </p:sp>
    </p:spTree>
  </p:cSld>
  <p:clrMapOvr>
    <a:masterClrMapping/>
  </p:clrMapOvr>
  <p:transition advClick="0" advTm="10000">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FF00"/>
                </a:solidFill>
              </a:rPr>
              <a:t>los créditos a corto plazo c1, ayudan a financiar el movimiento de producción, avanzando ingresos por periodos cortos; las ventas b1 permiten pagar los costos de producción y devolver dentro del año los créditos a corto plazo con sus correspondientes intereses; </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228</a:t>
            </a:fld>
            <a:endParaRPr lang="es-MX"/>
          </a:p>
        </p:txBody>
      </p:sp>
    </p:spTree>
  </p:cSld>
  <p:clrMapOvr>
    <a:masterClrMapping/>
  </p:clrMapOvr>
  <p:transition advClick="0" advTm="10000">
    <p:zoom/>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0000"/>
                </a:solidFill>
              </a:rPr>
              <a:t>los saldos s4 desempeñan entre las fuentes un papel similar al de los aportes y créditos de largo plazo; en resumen, c1 y t1 se cancelan, y solo ayudan a facilitar el proceso productivo; las ventas b1 pagan los costos h1; los saldos s4 mas los aportes a5 y los prestamos b4 forman los inventarios y las cuentas por cobrar.</a:t>
            </a:r>
          </a:p>
          <a:p>
            <a:pPr algn="ctr">
              <a:buNone/>
            </a:pP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229</a:t>
            </a:fld>
            <a:endParaRPr lang="es-MX"/>
          </a:p>
        </p:txBody>
      </p:sp>
    </p:spTree>
  </p:cSld>
  <p:clrMapOvr>
    <a:masterClrMapping/>
  </p:clrMapOvr>
  <p:transition advClick="0" advTm="10000">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857232"/>
            <a:ext cx="9144000" cy="4071966"/>
          </a:xfrm>
        </p:spPr>
        <p:txBody>
          <a:bodyPr>
            <a:noAutofit/>
          </a:bodyPr>
          <a:lstStyle/>
          <a:p>
            <a:pPr algn="ctr">
              <a:buNone/>
            </a:pPr>
            <a:r>
              <a:rPr lang="es-MX" sz="4000" dirty="0" smtClean="0">
                <a:solidFill>
                  <a:srgbClr val="00FF00"/>
                </a:solidFill>
                <a:latin typeface="Berlin Sans FB Demi" pitchFamily="34" charset="0"/>
                <a:cs typeface="Arial" pitchFamily="34" charset="0"/>
              </a:rPr>
              <a:t>Las cuestiones relativas al financiamiento están muy relacionadas con las de la organización de la empresa.</a:t>
            </a:r>
            <a:endParaRPr lang="es-MX" sz="4000" dirty="0">
              <a:solidFill>
                <a:srgbClr val="00FF00"/>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23</a:t>
            </a:fld>
            <a:endParaRPr lang="es-MX"/>
          </a:p>
        </p:txBody>
      </p:sp>
    </p:spTree>
  </p:cSld>
  <p:clrMapOvr>
    <a:masterClrMapping/>
  </p:clrMapOvr>
  <p:transition advClick="0" advTm="10000">
    <p:zoom/>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FF00"/>
                </a:solidFill>
              </a:rPr>
              <a:t>Ahora bien, en el año 5 primer año de funcionamiento de la empresa quedara un saldo k1 como diferencia entre las fuentes totales f5 y los usos totales u5 antes descritos (rubro 13).</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230</a:t>
            </a:fld>
            <a:endParaRPr lang="es-MX"/>
          </a:p>
        </p:txBody>
      </p:sp>
    </p:spTree>
  </p:cSld>
  <p:clrMapOvr>
    <a:masterClrMapping/>
  </p:clrMapOvr>
  <p:transition advClick="0" advTm="10000">
    <p:wheel spokes="1"/>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0000"/>
                </a:solidFill>
              </a:rPr>
              <a:t>Este saldo estará disponible para repartir dividendos, servir los créditos de largo o mediano plazo –que empezaran a vencer justamente este año- y formar reservas de depreciación (rubro 14, 15 y 17).</a:t>
            </a:r>
          </a:p>
          <a:p>
            <a:pPr algn="ctr">
              <a:buNone/>
            </a:pP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231</a:t>
            </a:fld>
            <a:endParaRPr lang="es-MX"/>
          </a:p>
        </p:txBody>
      </p:sp>
    </p:spTree>
  </p:cSld>
  <p:clrMapOvr>
    <a:masterClrMapping/>
  </p:clrMapOvr>
  <p:transition advClick="0" advTm="10000">
    <p:split orient="vert"/>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FF00"/>
                </a:solidFill>
              </a:rPr>
              <a:t>Según los datos del cuadro el servicio del crédito a largo plazo (amortización e intereses) es m1, y no queda saldo alguno para pago de dividendos o para formar reservas de depreciación o sea que k1 y m1 son iguales.</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232</a:t>
            </a:fld>
            <a:endParaRPr lang="es-MX"/>
          </a:p>
        </p:txBody>
      </p:sp>
    </p:spTree>
  </p:cSld>
  <p:clrMapOvr>
    <a:masterClrMapping/>
  </p:clrMapOvr>
  <p:transition advClick="0" advTm="10000">
    <p:blinds dir="vert"/>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0000"/>
                </a:solidFill>
              </a:rPr>
              <a:t>Esta igualdad no es mera coincidencia, si no que proviene del ajuste que será en los rubros a5 y b4 para poder cumplir los compromisos m1 en este primer año de funcionamiento.</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233</a:t>
            </a:fld>
            <a:endParaRPr lang="es-MX"/>
          </a:p>
        </p:txBody>
      </p:sp>
    </p:spTree>
  </p:cSld>
  <p:clrMapOvr>
    <a:masterClrMapping/>
  </p:clrMapOvr>
  <p:transition advClick="0" advTm="10000">
    <p:randomBa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FF00"/>
                </a:solidFill>
              </a:rPr>
              <a:t>En otras palabras, se han previsto en el año 5 tantos aportes y prestamos como sean necesarios para afrontar los compromisos m1.</a:t>
            </a:r>
          </a:p>
          <a:p>
            <a:pPr algn="ctr">
              <a:buNone/>
            </a:pP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234</a:t>
            </a:fld>
            <a:endParaRPr lang="es-MX"/>
          </a:p>
        </p:txBody>
      </p:sp>
    </p:spTree>
  </p:cSld>
  <p:clrMapOvr>
    <a:masterClrMapping/>
  </p:clrMapOvr>
  <p:transition advClick="0" advTm="10000">
    <p:comb/>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0000"/>
                </a:solidFill>
              </a:rPr>
              <a:t>La disposición de las cifras en el año 6 sigue las mismas líneas generales, pero con algunas innovaciones. Entre las fuentes se cuenta ahora también con créditos a corto plazo de proveedores (rubro 3b),</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235</a:t>
            </a:fld>
            <a:endParaRPr lang="es-MX"/>
          </a:p>
        </p:txBody>
      </p:sp>
    </p:spTree>
  </p:cSld>
  <p:clrMapOvr>
    <a:masterClrMapping/>
  </p:clrMapOvr>
  <p:transition advClick="0" advTm="10000">
    <p:wheel spokes="3"/>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FF00"/>
                </a:solidFill>
              </a:rPr>
              <a:t>cumpliendo un papel enteramente similar al del crédito bancario a corto plazo (rubro 3a); se recibe y se paga dentro del año sin dejar saldo,</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236</a:t>
            </a:fld>
            <a:endParaRPr lang="es-MX"/>
          </a:p>
        </p:txBody>
      </p:sp>
    </p:spTree>
  </p:cSld>
  <p:clrMapOvr>
    <a:masterClrMapping/>
  </p:clrMapOvr>
  <p:transition advClick="0" advTm="10000">
    <p:zoom/>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0000"/>
                </a:solidFill>
              </a:rPr>
              <a:t>pero la postergación de pagos equivale al anticipo de ingresos para facilitar el proceso productivo, y por eso se le ha considerado como fuente de fondos. </a:t>
            </a:r>
          </a:p>
          <a:p>
            <a:pPr algn="ctr">
              <a:buNone/>
            </a:pP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237</a:t>
            </a:fld>
            <a:endParaRPr lang="es-MX"/>
          </a:p>
        </p:txBody>
      </p:sp>
    </p:spTree>
  </p:cSld>
  <p:clrMapOvr>
    <a:masterClrMapping/>
  </p:clrMapOvr>
  <p:transition advClick="0" advTm="10000">
    <p:checker dir="vert"/>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FF00"/>
                </a:solidFill>
              </a:rPr>
              <a:t>En el año 6 no hay saldo del año anterior para integrar las fuentes de fondos, según se ha explicado. Se llega así a un total f6 de fuentes.</a:t>
            </a:r>
          </a:p>
          <a:p>
            <a:pPr algn="ctr">
              <a:buNone/>
            </a:pP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238</a:t>
            </a:fld>
            <a:endParaRPr lang="es-MX"/>
          </a:p>
        </p:txBody>
      </p:sp>
    </p:spTree>
  </p:cSld>
  <p:clrMapOvr>
    <a:masterClrMapping/>
  </p:clrMapOvr>
  <p:transition advClick="0" advTm="10000">
    <p:strips/>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0000"/>
                </a:solidFill>
              </a:rPr>
              <a:t>Entre los usos, t2 es ahora el aumento de inventario con respecto al del año anterior que era f1.</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239</a:t>
            </a:fld>
            <a:endParaRPr lang="es-MX"/>
          </a:p>
        </p:txBody>
      </p:sp>
    </p:spTree>
  </p:cSld>
  <p:clrMapOvr>
    <a:masterClrMapping/>
  </p:clrMapOvr>
  <p:transition advClick="0" advTm="10000">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714356"/>
            <a:ext cx="9144000" cy="4500594"/>
          </a:xfrm>
        </p:spPr>
        <p:txBody>
          <a:bodyPr>
            <a:noAutofit/>
          </a:bodyPr>
          <a:lstStyle/>
          <a:p>
            <a:pPr algn="ctr">
              <a:buNone/>
            </a:pPr>
            <a:r>
              <a:rPr lang="es-MX" sz="4000" dirty="0" smtClean="0">
                <a:solidFill>
                  <a:srgbClr val="FF0000"/>
                </a:solidFill>
                <a:latin typeface="Berlin Sans FB Demi" pitchFamily="34" charset="0"/>
                <a:cs typeface="Arial" pitchFamily="34" charset="0"/>
              </a:rPr>
              <a:t>Si por ejemplo se decide que el capital será aportado en forma de acciones ellos implica tomar una decisión no solo en cuanto a la forma de financiamiento, sino también en lo que se refiere a la estructura social de la empresa. </a:t>
            </a:r>
          </a:p>
          <a:p>
            <a:pPr algn="just">
              <a:buNone/>
            </a:pPr>
            <a:endParaRPr lang="es-MX" b="1" dirty="0">
              <a:solidFill>
                <a:srgbClr val="00FF00"/>
              </a:solidFill>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24</a:t>
            </a:fld>
            <a:endParaRPr lang="es-MX"/>
          </a:p>
        </p:txBody>
      </p:sp>
    </p:spTree>
  </p:cSld>
  <p:clrMapOvr>
    <a:masterClrMapping/>
  </p:clrMapOvr>
  <p:transition advClick="0" advTm="10000">
    <p:wheel spokes="3"/>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FF00"/>
                </a:solidFill>
              </a:rPr>
              <a:t>Este ultimo quedo financiado en el año 5 y permaneció en existencia gracias a las fuentes de fondos a5 y b4; ahora con las fuentes a6 y b5, se aumenta en f2, y el inventario total es en consecuencia f1+f2. Lo mismo vale para el aumento de cuentas por cobrar g2.</a:t>
            </a:r>
          </a:p>
          <a:p>
            <a:pPr algn="ctr">
              <a:buNone/>
            </a:pP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240</a:t>
            </a:fld>
            <a:endParaRPr lang="es-MX"/>
          </a:p>
        </p:txBody>
      </p:sp>
    </p:spTree>
  </p:cSld>
  <p:clrMapOvr>
    <a:masterClrMapping/>
  </p:clrMapOvr>
  <p:transition advClick="0" advTm="10000">
    <p:zoom dir="in"/>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0000"/>
                </a:solidFill>
              </a:rPr>
              <a:t>Se supone que los costos de producción h2 son distintos y mayores que h1 por que se aumento el porcentaje de capacidad utilizada (por la misma razón se requirió aumento de inventario y de cuentas por cobrar).</a:t>
            </a:r>
          </a:p>
          <a:p>
            <a:pPr algn="ctr">
              <a:buNone/>
            </a:pP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241</a:t>
            </a:fld>
            <a:endParaRPr lang="es-MX"/>
          </a:p>
        </p:txBody>
      </p:sp>
    </p:spTree>
  </p:cSld>
  <p:clrMapOvr>
    <a:masterClrMapping/>
  </p:clrMapOvr>
  <p:transition advClick="0" advTm="10000">
    <p:zoom/>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FF00"/>
                </a:solidFill>
              </a:rPr>
              <a:t>El rubro t2 debe alcanzar ahora para pagar tanto a los proveedores como al banco en cuenta corriente, o sea que t2 es igual a la suma de c2+d1.</a:t>
            </a:r>
          </a:p>
          <a:p>
            <a:pPr algn="ctr">
              <a:buNone/>
            </a:pP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242</a:t>
            </a:fld>
            <a:endParaRPr lang="es-MX"/>
          </a:p>
        </p:txBody>
      </p:sp>
    </p:spTree>
  </p:cSld>
  <p:clrMapOvr>
    <a:masterClrMapping/>
  </p:clrMapOvr>
  <p:transition advClick="0" advTm="10000">
    <p:wipe dir="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robo.gif"/>
          <p:cNvPicPr>
            <a:picLocks noChangeAspect="1"/>
          </p:cNvPicPr>
          <p:nvPr/>
        </p:nvPicPr>
        <p:blipFill>
          <a:blip r:embed="rId3" cstate="print"/>
          <a:stretch>
            <a:fillRect/>
          </a:stretch>
        </p:blipFill>
        <p:spPr>
          <a:xfrm>
            <a:off x="6786578" y="4143380"/>
            <a:ext cx="1690696" cy="2366974"/>
          </a:xfrm>
          <a:prstGeom prst="rect">
            <a:avLst/>
          </a:prstGeom>
        </p:spPr>
      </p:pic>
      <p:sp>
        <p:nvSpPr>
          <p:cNvPr id="3" name="2 Marcador de contenido"/>
          <p:cNvSpPr>
            <a:spLocks noGrp="1"/>
          </p:cNvSpPr>
          <p:nvPr>
            <p:ph idx="1"/>
          </p:nvPr>
        </p:nvSpPr>
        <p:spPr>
          <a:xfrm>
            <a:off x="0" y="214290"/>
            <a:ext cx="9144000" cy="6215106"/>
          </a:xfrm>
        </p:spPr>
        <p:txBody>
          <a:bodyPr>
            <a:noAutofit/>
          </a:bodyPr>
          <a:lstStyle/>
          <a:p>
            <a:pPr algn="ctr">
              <a:buNone/>
            </a:pPr>
            <a:r>
              <a:rPr lang="es-MX" sz="4000" b="1" dirty="0" smtClean="0">
                <a:solidFill>
                  <a:srgbClr val="FF0000"/>
                </a:solidFill>
              </a:rPr>
              <a:t>La diferencia entre fuentes y usos da ahora un saldo k2, que alcanza para servir la deuda a mediano y largo plazo (m2) y dejar un saldo s5 disponible para el financiamiento del año siguiente se puede apreciar que no se ha propuesto distribución de dividendos en este año</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243</a:t>
            </a:fld>
            <a:endParaRPr lang="es-MX"/>
          </a:p>
        </p:txBody>
      </p:sp>
    </p:spTree>
  </p:cSld>
  <p:clrMapOvr>
    <a:masterClrMapping/>
  </p:clrMapOvr>
  <p:transition advClick="0" advTm="10000">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4"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t>No hay explicaciones adicionales que dar sobre los años 7 y 8, en que se supone que continuara aumentando la producción. Hay incrementos de inventarios f3 y f4 y de deudas por cobrar g3 y g4. Hay también nuevos aportes de capital a7 y a8, pero no se supone contratación de nuevos créditos a largo o mediano plazo. </a:t>
            </a:r>
            <a:endParaRPr lang="es-MX" sz="4000" b="1"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244</a:t>
            </a:fld>
            <a:endParaRPr lang="es-MX"/>
          </a:p>
        </p:txBody>
      </p:sp>
      <p:pic>
        <p:nvPicPr>
          <p:cNvPr id="7" name="038 soy caporal - tupay.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0" showWhenStopped="0">
                <p:cTn id="11"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solidFill>
                  <a:srgbClr val="192DE7"/>
                </a:solidFill>
              </a:rPr>
              <a:t>Se mantiene la política de no distribuir dividendos, sea por que no hay utilidades reales o por que se desee disminuir la cuantía de los nuevos aportes de capital o no se quiera pedir nuevos créditos. </a:t>
            </a: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245</a:t>
            </a:fld>
            <a:endParaRPr lang="es-MX"/>
          </a:p>
        </p:txBody>
      </p:sp>
    </p:spTree>
  </p:cSld>
  <p:clrMapOvr>
    <a:masterClrMapping/>
  </p:clrMapOvr>
  <p:transition advClick="0" advTm="10000">
    <p:split orient="vert" dir="in"/>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t>De acuerdo con las cifras del cuadro XI, la interpretación mas adecuada es que no hay utilidades reales, puesto que los pagos por impuestos de la renta (rubro 11) solo aparecen en el año 9 con el rubro j1[19].</a:t>
            </a:r>
            <a:endParaRPr lang="es-MX" sz="4000" b="1"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246</a:t>
            </a:fld>
            <a:endParaRPr lang="es-MX"/>
          </a:p>
        </p:txBody>
      </p:sp>
      <p:sp>
        <p:nvSpPr>
          <p:cNvPr id="5" name="4 Marcador de pie de página"/>
          <p:cNvSpPr>
            <a:spLocks noGrp="1"/>
          </p:cNvSpPr>
          <p:nvPr>
            <p:ph type="ftr" sz="quarter" idx="11"/>
          </p:nvPr>
        </p:nvSpPr>
        <p:spPr>
          <a:xfrm>
            <a:off x="0" y="6072206"/>
            <a:ext cx="9144000" cy="649269"/>
          </a:xfrm>
        </p:spPr>
        <p:txBody>
          <a:bodyPr/>
          <a:lstStyle/>
          <a:p>
            <a:r>
              <a:rPr lang="es-MX" dirty="0" smtClean="0"/>
              <a:t>19] Podrían también caber otras interpretaciones (por ejemplo, que se ha obtenido una exención de impuestos por los primeros cuatro años o que hay un cierto mínimo de utilidades bajo el cual no se tributa).</a:t>
            </a:r>
          </a:p>
          <a:p>
            <a:endParaRPr lang="es-MX" dirty="0"/>
          </a:p>
        </p:txBody>
      </p:sp>
    </p:spTree>
  </p:cSld>
  <p:clrMapOvr>
    <a:masterClrMapping/>
  </p:clrMapOvr>
  <p:transition advClick="0" advTm="10000">
    <p:randomBar dir="vert"/>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solidFill>
                  <a:srgbClr val="192DE7"/>
                </a:solidFill>
              </a:rPr>
              <a:t>Los aportes e capital propio han continuado sin interrupción para seguir aumentando la producción hasta alcanzar un volumen de ventas b6, en el año 10 se ha supuesto que se contratan con el mismo objeto nuevos créditos b6. </a:t>
            </a:r>
          </a:p>
          <a:p>
            <a:pPr algn="ctr">
              <a:buNone/>
            </a:pP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247</a:t>
            </a:fld>
            <a:endParaRPr lang="es-MX"/>
          </a:p>
        </p:txBody>
      </p:sp>
    </p:spTree>
  </p:cSld>
  <p:clrMapOvr>
    <a:masterClrMapping/>
  </p:clrMapOvr>
  <p:transition advClick="0" advTm="10000">
    <p:split/>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t>Los aumentos de producción requieren aumento de los inventarios y cuentas por cobrar (f6 y g6) y de los costos de producción que llegan a h6 en el año 10. Se paga este año el primer dividendo, que es XI, según el cuadro, y, después de servir los créditos a largo plazo, queda un saldo s9 para el año siguiente.</a:t>
            </a:r>
          </a:p>
          <a:p>
            <a:pPr algn="ctr">
              <a:buNone/>
            </a:pP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248</a:t>
            </a:fld>
            <a:endParaRPr lang="es-MX"/>
          </a:p>
        </p:txBody>
      </p:sp>
    </p:spTree>
  </p:cSld>
  <p:clrMapOvr>
    <a:masterClrMapping/>
  </p:clrMapOvr>
  <p:transition advClick="0" advTm="10000">
    <p:wheel spokes="8"/>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solidFill>
                  <a:srgbClr val="192DE7"/>
                </a:solidFill>
              </a:rPr>
              <a:t>La empresa alcanza su producción normal el año 11 con un volumen de ventas b7, para el cual fue preciso hacer un último aporte de capital a11 y obtener otro crédito a largo plazo b7, además de créditos acorto plazo c7 y créditos de proveedores d6. Ayuda a completar el financiamiento el saldo s9, proveniente del año 10.</a:t>
            </a:r>
          </a:p>
          <a:p>
            <a:pPr algn="ctr">
              <a:buNone/>
            </a:pP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249</a:t>
            </a:fld>
            <a:endParaRPr lang="es-MX"/>
          </a:p>
        </p:txBody>
      </p:sp>
    </p:spTree>
  </p:cSld>
  <p:clrMapOvr>
    <a:masterClrMapping/>
  </p:clrMapOvr>
  <p:transition advClick="0" advTm="10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857232"/>
            <a:ext cx="9144000" cy="4071966"/>
          </a:xfrm>
        </p:spPr>
        <p:txBody>
          <a:bodyPr>
            <a:noAutofit/>
          </a:bodyPr>
          <a:lstStyle/>
          <a:p>
            <a:pPr algn="ctr">
              <a:buNone/>
            </a:pPr>
            <a:r>
              <a:rPr lang="es-MX" sz="4000" dirty="0" smtClean="0">
                <a:solidFill>
                  <a:srgbClr val="00FF00"/>
                </a:solidFill>
                <a:latin typeface="Berlin Sans FB Demi" pitchFamily="34" charset="0"/>
                <a:cs typeface="Arial" pitchFamily="34" charset="0"/>
              </a:rPr>
              <a:t>De modo similar, si un proyecto del sector público se financia con recursos estatales aportados a través de la entidad publica A o B,</a:t>
            </a:r>
            <a:endParaRPr lang="es-MX" sz="4000" dirty="0">
              <a:solidFill>
                <a:srgbClr val="00FF00"/>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25</a:t>
            </a:fld>
            <a:endParaRPr lang="es-MX"/>
          </a:p>
        </p:txBody>
      </p:sp>
    </p:spTree>
  </p:cSld>
  <p:clrMapOvr>
    <a:masterClrMapping/>
  </p:clrMapOvr>
  <p:transition advClick="0" advTm="10000">
    <p:dissolv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t>El inventario se incrementa en f7 y las cuentas por cobrar en g7. Durante el funcionamiento normal de la empresa, el inventario requerido en entonces la suma de f1 a f9 y el volumen de cuentas por cobrar la suma de g1 a g7.</a:t>
            </a:r>
          </a:p>
          <a:p>
            <a:pPr algn="ctr">
              <a:buNone/>
            </a:pP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250</a:t>
            </a:fld>
            <a:endParaRPr lang="es-MX"/>
          </a:p>
        </p:txBody>
      </p:sp>
    </p:spTree>
  </p:cSld>
  <p:clrMapOvr>
    <a:masterClrMapping/>
  </p:clrMapOvr>
  <p:transition advClick="0" advTm="10000">
    <p:split dir="in"/>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solidFill>
                  <a:srgbClr val="192DE7"/>
                </a:solidFill>
              </a:rPr>
              <a:t>Los costos normales de producción a plena capacidad, tal como se define en el cuadro, son h7 y el impuesto a la renta que hay que pagar es j3.</a:t>
            </a: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251</a:t>
            </a:fld>
            <a:endParaRPr lang="es-MX"/>
          </a:p>
        </p:txBody>
      </p:sp>
    </p:spTree>
  </p:cSld>
  <p:clrMapOvr>
    <a:masterClrMapping/>
  </p:clrMapOvr>
  <p:transition advClick="0" advTm="10000">
    <p:wheel spokes="3"/>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t>El saldo disponible k7 se emplea en pagar dividendos x2 y servir la deuda a largo plazo con la cuota m5. Queda un residuo que la empresa puede destinar a formar sus reservas</a:t>
            </a:r>
            <a:r>
              <a:rPr lang="es-MX" sz="4000" dirty="0" smtClean="0"/>
              <a:t>. </a:t>
            </a:r>
            <a:endParaRPr lang="es-MX" sz="4000" b="1" dirty="0" smtClean="0"/>
          </a:p>
          <a:p>
            <a:pPr algn="ctr">
              <a:buNone/>
            </a:pP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252</a:t>
            </a:fld>
            <a:endParaRPr lang="es-MX"/>
          </a:p>
        </p:txBody>
      </p:sp>
    </p:spTree>
  </p:cSld>
  <p:clrMapOvr>
    <a:masterClrMapping/>
  </p:clrMapOvr>
  <p:transition advClick="0" advTm="10000">
    <p:zoom dir="in"/>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solidFill>
                  <a:srgbClr val="192DE7"/>
                </a:solidFill>
              </a:rPr>
              <a:t>No se ha previsto en el cuadro un saldo para que ayude a financiar el año siguiente, de modo que la empresa puede invertir estas reservas en otros proyectos si lo desea</a:t>
            </a:r>
            <a:r>
              <a:rPr lang="es-MX" sz="4000" b="1" dirty="0" smtClean="0">
                <a:solidFill>
                  <a:schemeClr val="accent3">
                    <a:lumMod val="60000"/>
                    <a:lumOff val="40000"/>
                  </a:schemeClr>
                </a:solidFill>
              </a:rPr>
              <a:t>.</a:t>
            </a: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253</a:t>
            </a:fld>
            <a:endParaRPr lang="es-MX"/>
          </a:p>
        </p:txBody>
      </p:sp>
    </p:spTree>
  </p:cSld>
  <p:clrMapOvr>
    <a:masterClrMapping/>
  </p:clrMapOvr>
  <p:transition advClick="0" advTm="10000">
    <p:zoom/>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t>La alternativa podría ser dejar estas reservas como saldo s10 y disminuir en el año 12 la cuantía de los préstamos a corto plazo o de créditos de proveedores. Hay aquí otra vez una decisión de política económica de la empresa, que se puede discutir en el proyecto.</a:t>
            </a:r>
          </a:p>
          <a:p>
            <a:pPr algn="ctr">
              <a:buNone/>
            </a:pP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254</a:t>
            </a:fld>
            <a:endParaRPr lang="es-MX"/>
          </a:p>
        </p:txBody>
      </p:sp>
    </p:spTree>
  </p:cSld>
  <p:clrMapOvr>
    <a:masterClrMapping/>
  </p:clrMapOvr>
  <p:transition advClick="0" advTm="10000">
    <p:wheel spokes="8"/>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solidFill>
                  <a:srgbClr val="192DE7"/>
                </a:solidFill>
              </a:rPr>
              <a:t>Las repercusiones de ambas alternativas son claras: en un caso se supone que las reservas se “ponen a trabajar” dentro de la misma empresa, sustituyendo créditos de terceros con el consiguiente ahorro en el pago de intereses</a:t>
            </a: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255</a:t>
            </a:fld>
            <a:endParaRPr lang="es-MX"/>
          </a:p>
        </p:txBody>
      </p:sp>
    </p:spTree>
  </p:cSld>
  <p:clrMapOvr>
    <a:masterClrMapping/>
  </p:clrMapOvr>
  <p:transition advClick="0" advTm="10000">
    <p:split/>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t>y afianzando así su situación financiera; en el otro se “ponen a trabajar” fuera de la empresa, obteniendo con ello una cierta cuantía adicional de utilidades; en cambio se pagan intereses por parte del capital circulante.</a:t>
            </a:r>
          </a:p>
          <a:p>
            <a:pPr algn="ctr">
              <a:buNone/>
            </a:pP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256</a:t>
            </a:fld>
            <a:endParaRPr lang="es-MX"/>
          </a:p>
        </p:txBody>
      </p:sp>
    </p:spTree>
  </p:cSld>
  <p:clrMapOvr>
    <a:masterClrMapping/>
  </p:clrMapOvr>
  <p:transition advClick="0" advTm="10000">
    <p:strips/>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 name="3 Imagen" descr="billetes.gif"/>
          <p:cNvPicPr>
            <a:picLocks noChangeAspect="1"/>
          </p:cNvPicPr>
          <p:nvPr/>
        </p:nvPicPr>
        <p:blipFill>
          <a:blip r:embed="rId3" cstate="print"/>
          <a:stretch>
            <a:fillRect/>
          </a:stretch>
        </p:blipFill>
        <p:spPr>
          <a:xfrm>
            <a:off x="5325345" y="3857628"/>
            <a:ext cx="3818655" cy="3000372"/>
          </a:xfrm>
          <a:prstGeom prst="rect">
            <a:avLst/>
          </a:prstGeom>
        </p:spPr>
      </p:pic>
      <p:sp>
        <p:nvSpPr>
          <p:cNvPr id="3" name="2 Marcador de contenido"/>
          <p:cNvSpPr>
            <a:spLocks noGrp="1"/>
          </p:cNvSpPr>
          <p:nvPr>
            <p:ph idx="1"/>
          </p:nvPr>
        </p:nvSpPr>
        <p:spPr>
          <a:xfrm>
            <a:off x="0" y="500042"/>
            <a:ext cx="9144000" cy="5500726"/>
          </a:xfrm>
        </p:spPr>
        <p:txBody>
          <a:bodyPr>
            <a:noAutofit/>
          </a:bodyPr>
          <a:lstStyle/>
          <a:p>
            <a:pPr algn="ctr">
              <a:buNone/>
            </a:pPr>
            <a:r>
              <a:rPr lang="es-MX" sz="4000" b="1" dirty="0" smtClean="0">
                <a:solidFill>
                  <a:srgbClr val="192DE7"/>
                </a:solidFill>
              </a:rPr>
              <a:t>En el año 12 viene a ser el primer año del periodo de funcionamiento normal de la empresa y ay no se prevén nuevos aportes de capital propio ni nuevos créditos a largo plazo.</a:t>
            </a:r>
          </a:p>
          <a:p>
            <a:pPr algn="ctr">
              <a:buNone/>
            </a:pPr>
            <a:endParaRPr lang="es-MX" sz="4000" b="1" dirty="0">
              <a:solidFill>
                <a:srgbClr val="192DE7"/>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257</a:t>
            </a:fld>
            <a:endParaRPr lang="es-MX"/>
          </a:p>
        </p:txBody>
      </p:sp>
    </p:spTree>
  </p:cSld>
  <p:clrMapOvr>
    <a:masterClrMapping/>
  </p:clrMapOvr>
  <p:transition advClick="0" advTm="10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bg2">
                    <a:lumMod val="25000"/>
                  </a:schemeClr>
                </a:solidFill>
              </a:rPr>
              <a:t>Se cuenta con créditos a corto plazo c7 y de proveedores d6, igual que en el año 11, y se obtiene el mismo volumen de ventas b7, que es el plan de plena capacidad.</a:t>
            </a:r>
            <a:endParaRPr lang="es-MX" sz="4000" b="1" dirty="0">
              <a:solidFill>
                <a:schemeClr val="bg2">
                  <a:lumMod val="25000"/>
                </a:schemeClr>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258</a:t>
            </a:fld>
            <a:endParaRPr lang="es-MX"/>
          </a:p>
        </p:txBody>
      </p:sp>
    </p:spTree>
  </p:cSld>
  <p:clrMapOvr>
    <a:masterClrMapping/>
  </p:clrMapOvr>
  <p:transition advClick="0" advTm="10000">
    <p:blinds dir="vert"/>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accent6">
                    <a:lumMod val="75000"/>
                  </a:schemeClr>
                </a:solidFill>
              </a:rPr>
              <a:t>Tampoco se emplea saldo del año anterior para financiar la operación normal, pues según muestra el cuadro el año 11 se prefirió invertir las reservas fuera.</a:t>
            </a:r>
            <a:endParaRPr lang="es-MX" sz="4000" b="1" dirty="0">
              <a:solidFill>
                <a:schemeClr val="accent6">
                  <a:lumMod val="75000"/>
                </a:schemeClr>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259</a:t>
            </a:fld>
            <a:endParaRPr lang="es-MX"/>
          </a:p>
        </p:txBody>
      </p:sp>
    </p:spTree>
  </p:cSld>
  <p:clrMapOvr>
    <a:masterClrMapping/>
  </p:clrMapOvr>
  <p:transition advClick="0" advTm="10000">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857232"/>
            <a:ext cx="9144000" cy="4071966"/>
          </a:xfrm>
        </p:spPr>
        <p:txBody>
          <a:bodyPr>
            <a:noAutofit/>
          </a:bodyPr>
          <a:lstStyle/>
          <a:p>
            <a:pPr algn="ctr">
              <a:buNone/>
            </a:pPr>
            <a:r>
              <a:rPr lang="es-MX" sz="4000" dirty="0" smtClean="0">
                <a:solidFill>
                  <a:srgbClr val="FF0000"/>
                </a:solidFill>
                <a:latin typeface="Berlin Sans FB Demi" pitchFamily="34" charset="0"/>
                <a:cs typeface="Arial" pitchFamily="34" charset="0"/>
              </a:rPr>
              <a:t>o a través de varias entidades fiscales o semifiscales el aspecto financiero queda ligado de hecho a la estructura y forma de organización de la empresa.</a:t>
            </a:r>
          </a:p>
          <a:p>
            <a:pPr algn="just">
              <a:buNone/>
            </a:pPr>
            <a:endParaRPr lang="es-MX" b="1" dirty="0">
              <a:solidFill>
                <a:srgbClr val="00FF00"/>
              </a:solidFill>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26</a:t>
            </a:fld>
            <a:endParaRPr lang="es-MX"/>
          </a:p>
        </p:txBody>
      </p:sp>
    </p:spTree>
  </p:cSld>
  <p:clrMapOvr>
    <a:masterClrMapping/>
  </p:clrMapOvr>
  <p:transition advClick="0" advTm="10000">
    <p:wheel spokes="1"/>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bg2">
                    <a:lumMod val="25000"/>
                  </a:schemeClr>
                </a:solidFill>
              </a:rPr>
              <a:t>Tampoco hay con respecto al año 11 aumentos de inventario, de cuentas por cobrar ni de costos de producción. </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260</a:t>
            </a:fld>
            <a:endParaRPr lang="es-MX"/>
          </a:p>
        </p:txBody>
      </p:sp>
    </p:spTree>
  </p:cSld>
  <p:clrMapOvr>
    <a:masterClrMapping/>
  </p:clrMapOvr>
  <p:transition advClick="0" advTm="10000">
    <p:randomBar dir="vert"/>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accent6">
                    <a:lumMod val="75000"/>
                  </a:schemeClr>
                </a:solidFill>
              </a:rPr>
              <a:t>Si se estima que no habrá variación de precios y se emplea la plena capacidad en ambos años, lo único que podría hacer variar los costos seria los intereses por créditos de corto plazo,</a:t>
            </a:r>
            <a:endParaRPr lang="es-MX" sz="4000" b="1" dirty="0">
              <a:solidFill>
                <a:schemeClr val="accent6">
                  <a:lumMod val="75000"/>
                </a:schemeClr>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261</a:t>
            </a:fld>
            <a:endParaRPr lang="es-MX"/>
          </a:p>
        </p:txBody>
      </p:sp>
    </p:spTree>
  </p:cSld>
  <p:clrMapOvr>
    <a:masterClrMapping/>
  </p:clrMapOvr>
  <p:transition advClick="0" advTm="10000">
    <p:comb/>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bg2">
                    <a:lumMod val="25000"/>
                  </a:schemeClr>
                </a:solidFill>
              </a:rPr>
              <a:t>debido a posible variación de la cuantía de estos</a:t>
            </a:r>
            <a:r>
              <a:rPr lang="es-MX" sz="2800" b="1" dirty="0" smtClean="0"/>
              <a:t>[20]</a:t>
            </a:r>
            <a:r>
              <a:rPr lang="es-MX" sz="4000" b="1" dirty="0" smtClean="0">
                <a:solidFill>
                  <a:schemeClr val="bg2">
                    <a:lumMod val="25000"/>
                  </a:schemeClr>
                </a:solidFill>
              </a:rPr>
              <a:t>; pero como se mantuvieron c7 y d6, se mantenían también h7 y por lo tanto k7. </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262</a:t>
            </a:fld>
            <a:endParaRPr lang="es-MX"/>
          </a:p>
        </p:txBody>
      </p:sp>
      <p:sp>
        <p:nvSpPr>
          <p:cNvPr id="7" name="6 Marcador de pie de página"/>
          <p:cNvSpPr>
            <a:spLocks noGrp="1"/>
          </p:cNvSpPr>
          <p:nvPr>
            <p:ph type="ftr" sz="quarter" idx="11"/>
          </p:nvPr>
        </p:nvSpPr>
        <p:spPr>
          <a:xfrm>
            <a:off x="0" y="5929330"/>
            <a:ext cx="9144000" cy="792145"/>
          </a:xfrm>
        </p:spPr>
        <p:txBody>
          <a:bodyPr/>
          <a:lstStyle/>
          <a:p>
            <a:r>
              <a:rPr lang="es-MX" dirty="0" smtClean="0"/>
              <a:t>20] Si en el año II se hubiera colocado el saldo s10 en vez de reservas p1, tal saldo habría pasado a ser una fuente de fondos en el año 12 y habría disminuido c7 y d6, con los que también habrían disminuido los intereses.</a:t>
            </a:r>
          </a:p>
          <a:p>
            <a:endParaRPr lang="es-MX" dirty="0"/>
          </a:p>
        </p:txBody>
      </p:sp>
    </p:spTree>
  </p:cSld>
  <p:clrMapOvr>
    <a:masterClrMapping/>
  </p:clrMapOvr>
  <p:transition advClick="0" advTm="10000">
    <p:blinds/>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428604"/>
            <a:ext cx="8329642" cy="5626121"/>
          </a:xfrm>
        </p:spPr>
        <p:txBody>
          <a:bodyPr>
            <a:noAutofit/>
          </a:bodyPr>
          <a:lstStyle/>
          <a:p>
            <a:pPr algn="ctr">
              <a:buNone/>
            </a:pPr>
            <a:r>
              <a:rPr lang="es-MX" sz="4000" b="1" dirty="0" smtClean="0">
                <a:solidFill>
                  <a:schemeClr val="accent6">
                    <a:lumMod val="75000"/>
                  </a:schemeClr>
                </a:solidFill>
              </a:rPr>
              <a:t>Comparando las columnas de los años 11 y 12, se puede apreciar que k7 se mantiene en ambos años; la suma de a11, b7 y s9, se figuran en el año 11 pero no en el 12, debe por lo tanto ser igual a la suma de f7 y g7,que también figuran en el año 11pero están ausentes de la columna correspondiente al año 12</a:t>
            </a:r>
            <a:r>
              <a:rPr lang="es-MX" sz="4000" b="1" dirty="0" smtClean="0">
                <a:solidFill>
                  <a:schemeClr val="accent1">
                    <a:lumMod val="60000"/>
                    <a:lumOff val="40000"/>
                  </a:schemeClr>
                </a:solidFill>
              </a:rPr>
              <a:t>.</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263</a:t>
            </a:fld>
            <a:endParaRPr lang="es-MX"/>
          </a:p>
        </p:txBody>
      </p:sp>
    </p:spTree>
  </p:cSld>
  <p:clrMapOvr>
    <a:masterClrMapping/>
  </p:clrMapOvr>
  <p:transition advClick="0" advTm="10000">
    <p:plus/>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bg2">
                    <a:lumMod val="25000"/>
                  </a:schemeClr>
                </a:solidFill>
              </a:rPr>
              <a:t>La distribución que se ha dado a k7 es la misma que el año 11. Podría variar según los plazos y modalidades de pago de los créditos a mediano y largo plazo,</a:t>
            </a:r>
            <a:endParaRPr lang="es-MX" sz="4000" b="1" dirty="0">
              <a:solidFill>
                <a:schemeClr val="bg2">
                  <a:lumMod val="25000"/>
                </a:schemeClr>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264</a:t>
            </a:fld>
            <a:endParaRPr lang="es-MX"/>
          </a:p>
        </p:txBody>
      </p:sp>
    </p:spTree>
  </p:cSld>
  <p:clrMapOvr>
    <a:masterClrMapping/>
  </p:clrMapOvr>
  <p:transition advClick="0" advTm="10000">
    <p:diamond/>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accent6">
                    <a:lumMod val="75000"/>
                  </a:schemeClr>
                </a:solidFill>
              </a:rPr>
              <a:t>y esta es también una posible fuente de variación para los años subsiguientes al 12. Se ha supuesto en el cuadro que el servicio m6 será el mismo en los años 10, 11 y 12 solo para simplificar el ejemplo.</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4"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265</a:t>
            </a:fld>
            <a:endParaRPr lang="es-MX"/>
          </a:p>
        </p:txBody>
      </p:sp>
      <p:pic>
        <p:nvPicPr>
          <p:cNvPr id="7" name="02 atolito con el dedo17318.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10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4"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bg2">
                    <a:lumMod val="25000"/>
                  </a:schemeClr>
                </a:solidFill>
              </a:rPr>
              <a:t>En el cuadro se ha omitido colocar algunas líneas destinadas a ubicar los coeficientes que servirían para reflejar año a año la posición financiera de la empresa, a base de los datos contenidos en el mismo cuadro</a:t>
            </a:r>
            <a:r>
              <a:rPr lang="es-MX" sz="2800" b="1" dirty="0" smtClean="0"/>
              <a:t>[21]</a:t>
            </a:r>
            <a:r>
              <a:rPr lang="es-MX" sz="4000" b="1" dirty="0" smtClean="0">
                <a:solidFill>
                  <a:schemeClr val="bg2">
                    <a:lumMod val="25000"/>
                  </a:schemeClr>
                </a:solidFill>
              </a:rPr>
              <a:t>.</a:t>
            </a:r>
            <a:endParaRPr lang="es-MX" sz="4000" b="1" dirty="0">
              <a:solidFill>
                <a:schemeClr val="bg2">
                  <a:lumMod val="25000"/>
                </a:schemeClr>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266</a:t>
            </a:fld>
            <a:endParaRPr lang="es-MX"/>
          </a:p>
        </p:txBody>
      </p:sp>
      <p:sp>
        <p:nvSpPr>
          <p:cNvPr id="5" name="4 Marcador de pie de página"/>
          <p:cNvSpPr>
            <a:spLocks noGrp="1"/>
          </p:cNvSpPr>
          <p:nvPr>
            <p:ph type="ftr" sz="quarter" idx="11"/>
          </p:nvPr>
        </p:nvSpPr>
        <p:spPr>
          <a:xfrm>
            <a:off x="0" y="6215082"/>
            <a:ext cx="8572528" cy="506393"/>
          </a:xfrm>
        </p:spPr>
        <p:txBody>
          <a:bodyPr/>
          <a:lstStyle/>
          <a:p>
            <a:r>
              <a:rPr lang="es-MX" dirty="0" smtClean="0"/>
              <a:t>21] Por ejemplo: rubro 13 dividido por rubro 15; rubro 3 dividido por rubro 4, </a:t>
            </a:r>
            <a:r>
              <a:rPr lang="es-MX" dirty="0" err="1" smtClean="0"/>
              <a:t>etc</a:t>
            </a:r>
            <a:endParaRPr lang="es-MX" dirty="0"/>
          </a:p>
        </p:txBody>
      </p:sp>
    </p:spTree>
  </p:cSld>
  <p:clrMapOvr>
    <a:masterClrMapping/>
  </p:clrMapOvr>
  <p:transition advClick="0" advTm="10000">
    <p:blinds dir="vert"/>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accent6">
                    <a:lumMod val="75000"/>
                  </a:schemeClr>
                </a:solidFill>
              </a:rPr>
              <a:t>El computo de tales coeficientes se puede facilitar calculando, separadamente y año por año, estados financieros que muestran las variaciones experimentadas por el capital propio  y por los créditos a largo y mediano plazo. </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267</a:t>
            </a:fld>
            <a:endParaRPr lang="es-MX"/>
          </a:p>
        </p:txBody>
      </p:sp>
    </p:spTree>
  </p:cSld>
  <p:clrMapOvr>
    <a:masterClrMapping/>
  </p:clrMapOvr>
  <p:transition advClick="0" advTm="10000">
    <p:split orient="vert"/>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bg2">
                    <a:lumMod val="25000"/>
                  </a:schemeClr>
                </a:solidFill>
              </a:rPr>
              <a:t>Todos estos datos se pueden deducir del cuadro, puesto que figuran, también año por año, todos los partes de capital, créditos y amortizaciones.</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268</a:t>
            </a:fld>
            <a:endParaRPr lang="es-MX"/>
          </a:p>
        </p:txBody>
      </p:sp>
    </p:spTree>
  </p:cSld>
  <p:clrMapOvr>
    <a:masterClrMapping/>
  </p:clrMapOvr>
  <p:transition advClick="0" advTm="10000">
    <p:wheel spokes="3"/>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buNone/>
            </a:pPr>
            <a:r>
              <a:rPr lang="es-MX" sz="4000" b="1" dirty="0" smtClean="0">
                <a:solidFill>
                  <a:schemeClr val="accent6">
                    <a:lumMod val="75000"/>
                  </a:schemeClr>
                </a:solidFill>
              </a:rPr>
              <a:t>Las explicaciones anteriores permiten apreciar que el cuadro integrado de fuentes y usos de fondos puede utilizarse para presentar una síntesis, en cifras, de los siguientes aspectos del proyecto:</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269</a:t>
            </a:fld>
            <a:endParaRPr lang="es-MX"/>
          </a:p>
        </p:txBody>
      </p:sp>
    </p:spTree>
  </p:cSld>
  <p:clrMapOvr>
    <a:masterClrMapping/>
  </p:clrMapOvr>
  <p:transition advClick="0" advTm="10000">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857232"/>
            <a:ext cx="9144000" cy="4071966"/>
          </a:xfrm>
        </p:spPr>
        <p:txBody>
          <a:bodyPr>
            <a:noAutofit/>
          </a:bodyPr>
          <a:lstStyle/>
          <a:p>
            <a:pPr algn="ctr">
              <a:buNone/>
            </a:pPr>
            <a:r>
              <a:rPr lang="es-MX" sz="4000" dirty="0" smtClean="0">
                <a:solidFill>
                  <a:srgbClr val="00FF00"/>
                </a:solidFill>
                <a:latin typeface="Berlin Sans FB Demi" pitchFamily="34" charset="0"/>
                <a:cs typeface="Arial" pitchFamily="34" charset="0"/>
              </a:rPr>
              <a:t>En términos generales no se justificará realizar en forma minuciosa estudios relativas a la organización y financiamiento si previamente no se ha resuelto llevar adelante la iniciativa. </a:t>
            </a:r>
          </a:p>
          <a:p>
            <a:pPr algn="just">
              <a:buNone/>
            </a:pPr>
            <a:endParaRPr lang="es-MX" b="1" dirty="0">
              <a:solidFill>
                <a:srgbClr val="00FF00"/>
              </a:solidFill>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27</a:t>
            </a:fld>
            <a:endParaRPr lang="es-MX"/>
          </a:p>
        </p:txBody>
      </p:sp>
    </p:spTree>
  </p:cSld>
  <p:clrMapOvr>
    <a:masterClrMapping/>
  </p:clrMapOvr>
  <p:transition advClick="0" advTm="10000">
    <p:zoom dir="in"/>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lvl="0" algn="ctr"/>
            <a:r>
              <a:rPr lang="es-MX" sz="4000" b="1" dirty="0" smtClean="0">
                <a:solidFill>
                  <a:schemeClr val="bg2">
                    <a:lumMod val="25000"/>
                  </a:schemeClr>
                </a:solidFill>
              </a:rPr>
              <a:t>El programa de trabajo para la instalación de la empresa, que quedara sintetizado en los usos de fondos durante el periodo de instalación.</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270</a:t>
            </a:fld>
            <a:endParaRPr lang="es-MX"/>
          </a:p>
        </p:txBody>
      </p:sp>
    </p:spTree>
  </p:cSld>
  <p:clrMapOvr>
    <a:masterClrMapping/>
  </p:clrMapOvr>
  <p:transition advClick="0" advTm="10000">
    <p:blinds dir="vert"/>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algn="ctr"/>
            <a:r>
              <a:rPr lang="es-MX" sz="4000" b="1" dirty="0" smtClean="0">
                <a:solidFill>
                  <a:schemeClr val="accent6">
                    <a:lumMod val="75000"/>
                  </a:schemeClr>
                </a:solidFill>
              </a:rPr>
              <a:t>La cuantía y calendario de las inversiones fijas.</a:t>
            </a:r>
          </a:p>
          <a:p>
            <a:pPr algn="ctr"/>
            <a:endParaRPr lang="es-MX" sz="4000" b="1" dirty="0" smtClean="0">
              <a:solidFill>
                <a:schemeClr val="accent6">
                  <a:lumMod val="75000"/>
                </a:schemeClr>
              </a:solidFill>
            </a:endParaRPr>
          </a:p>
          <a:p>
            <a:pPr algn="ctr"/>
            <a:r>
              <a:rPr lang="es-MX" sz="4000" b="1" dirty="0" smtClean="0">
                <a:solidFill>
                  <a:schemeClr val="accent6">
                    <a:lumMod val="75000"/>
                  </a:schemeClr>
                </a:solidFill>
              </a:rPr>
              <a:t>La forma de integración y composición de capital circulante.</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271</a:t>
            </a:fld>
            <a:endParaRPr lang="es-MX"/>
          </a:p>
        </p:txBody>
      </p:sp>
    </p:spTree>
  </p:cSld>
  <p:clrMapOvr>
    <a:masterClrMapping/>
  </p:clrMapOvr>
  <p:transition advClick="0" advTm="10000">
    <p:dissolv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329642" cy="5626121"/>
          </a:xfrm>
        </p:spPr>
        <p:txBody>
          <a:bodyPr>
            <a:noAutofit/>
          </a:bodyPr>
          <a:lstStyle/>
          <a:p>
            <a:pPr lvl="0"/>
            <a:r>
              <a:rPr lang="es-MX" sz="4000" b="1" dirty="0" smtClean="0">
                <a:solidFill>
                  <a:schemeClr val="bg2">
                    <a:lumMod val="25000"/>
                  </a:schemeClr>
                </a:solidFill>
              </a:rPr>
              <a:t>El presupuesto de pagos e ingresos.</a:t>
            </a:r>
          </a:p>
          <a:p>
            <a:pPr lvl="0"/>
            <a:r>
              <a:rPr lang="es-MX" sz="4000" b="1" dirty="0" smtClean="0">
                <a:solidFill>
                  <a:schemeClr val="bg2">
                    <a:lumMod val="25000"/>
                  </a:schemeClr>
                </a:solidFill>
              </a:rPr>
              <a:t>La política de dividendos y de formación de reservas que se propone adoptar.</a:t>
            </a:r>
          </a:p>
          <a:p>
            <a:pPr lvl="0"/>
            <a:r>
              <a:rPr lang="es-MX" sz="4000" b="1" dirty="0" smtClean="0">
                <a:solidFill>
                  <a:schemeClr val="bg2">
                    <a:lumMod val="25000"/>
                  </a:schemeClr>
                </a:solidFill>
              </a:rPr>
              <a:t>La evolución de la situación financiera de las empresas.</a:t>
            </a:r>
          </a:p>
          <a:p>
            <a:pPr algn="ctr">
              <a:buNone/>
            </a:pPr>
            <a:endParaRPr lang="es-MX" sz="4000" b="1" dirty="0">
              <a:solidFill>
                <a:srgbClr val="00B050"/>
              </a:solidFill>
            </a:endParaRPr>
          </a:p>
        </p:txBody>
      </p:sp>
      <p:pic>
        <p:nvPicPr>
          <p:cNvPr id="4" name="3 Imagen" descr="bolsa.gif"/>
          <p:cNvPicPr>
            <a:picLocks noChangeAspect="1"/>
          </p:cNvPicPr>
          <p:nvPr/>
        </p:nvPicPr>
        <p:blipFill>
          <a:blip r:embed="rId3" cstate="print"/>
          <a:stretch>
            <a:fillRect/>
          </a:stretch>
        </p:blipFill>
        <p:spPr>
          <a:xfrm>
            <a:off x="0" y="2643159"/>
            <a:ext cx="4232073" cy="4214841"/>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272</a:t>
            </a:fld>
            <a:endParaRPr lang="es-MX"/>
          </a:p>
        </p:txBody>
      </p:sp>
    </p:spTree>
  </p:cSld>
  <p:clrMapOvr>
    <a:masterClrMapping/>
  </p:clrMapOvr>
  <p:transition advClick="0" advTm="10000">
    <p:circl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t="-24000" r="-7000" b="-2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428736"/>
            <a:ext cx="8329642" cy="4000528"/>
          </a:xfrm>
        </p:spPr>
        <p:txBody>
          <a:bodyPr>
            <a:noAutofit/>
          </a:bodyPr>
          <a:lstStyle/>
          <a:p>
            <a:pPr lvl="0" algn="ctr">
              <a:buNone/>
            </a:pPr>
            <a:r>
              <a:rPr lang="es-MX" sz="6000" b="1" spc="50" dirty="0" smtClean="0">
                <a:ln w="13500">
                  <a:solidFill>
                    <a:schemeClr val="accent1">
                      <a:shade val="2500"/>
                      <a:alpha val="6500"/>
                    </a:schemeClr>
                  </a:solidFill>
                  <a:prstDash val="solid"/>
                </a:ln>
                <a:solidFill>
                  <a:srgbClr val="00FF00"/>
                </a:solidFill>
                <a:effectLst>
                  <a:outerShdw blurRad="50800" dist="38100" algn="l" rotWithShape="0">
                    <a:prstClr val="black">
                      <a:alpha val="40000"/>
                    </a:prstClr>
                  </a:outerShdw>
                  <a:reflection blurRad="6350" stA="60000" endA="900" endPos="58000" dir="5400000" sy="-100000" algn="bl" rotWithShape="0"/>
                </a:effectLst>
              </a:rPr>
              <a:t>VI. FINANCIEMIENTO DEL PROYECTO DEL SECTOR PUBLICO</a:t>
            </a:r>
          </a:p>
          <a:p>
            <a:pPr algn="ctr">
              <a:buNone/>
            </a:pPr>
            <a:endParaRPr lang="es-MX" sz="3600" b="1" dirty="0">
              <a:solidFill>
                <a:srgbClr val="00B050"/>
              </a:solidFill>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273</a:t>
            </a:fld>
            <a:endParaRPr lang="es-MX"/>
          </a:p>
        </p:txBody>
      </p:sp>
    </p:spTree>
  </p:cSld>
  <p:clrMapOvr>
    <a:masterClrMapping/>
  </p:clrMapOvr>
  <p:transition advClick="0" advTm="800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anim calcmode="lin" valueType="num">
                                      <p:cBhvr>
                                        <p:cTn id="22"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34000"/>
          </a:stretch>
        </a:blipFill>
        <a:effectLst/>
      </p:bgPr>
    </p:bg>
    <p:spTree>
      <p:nvGrpSpPr>
        <p:cNvPr id="1" name=""/>
        <p:cNvGrpSpPr/>
        <p:nvPr/>
      </p:nvGrpSpPr>
      <p:grpSpPr>
        <a:xfrm>
          <a:off x="0" y="0"/>
          <a:ext cx="0" cy="0"/>
          <a:chOff x="0" y="0"/>
          <a:chExt cx="0" cy="0"/>
        </a:xfrm>
      </p:grpSpPr>
      <p:pic>
        <p:nvPicPr>
          <p:cNvPr id="4" name="3 Imagen" descr="Checks-01.gif"/>
          <p:cNvPicPr>
            <a:picLocks noChangeAspect="1"/>
          </p:cNvPicPr>
          <p:nvPr/>
        </p:nvPicPr>
        <p:blipFill>
          <a:blip r:embed="rId3" cstate="print"/>
          <a:stretch>
            <a:fillRect/>
          </a:stretch>
        </p:blipFill>
        <p:spPr>
          <a:xfrm>
            <a:off x="6357950" y="214290"/>
            <a:ext cx="2286016" cy="1647579"/>
          </a:xfrm>
          <a:prstGeom prst="rect">
            <a:avLst/>
          </a:prstGeom>
        </p:spPr>
      </p:pic>
      <p:sp>
        <p:nvSpPr>
          <p:cNvPr id="3" name="2 Marcador de contenido"/>
          <p:cNvSpPr>
            <a:spLocks noGrp="1"/>
          </p:cNvSpPr>
          <p:nvPr>
            <p:ph idx="1"/>
          </p:nvPr>
        </p:nvSpPr>
        <p:spPr>
          <a:xfrm>
            <a:off x="500034" y="1928802"/>
            <a:ext cx="8215370" cy="4143404"/>
          </a:xfrm>
        </p:spPr>
        <p:txBody>
          <a:bodyPr>
            <a:noAutofit/>
          </a:bodyPr>
          <a:lstStyle/>
          <a:p>
            <a:pPr algn="ctr">
              <a:buNone/>
            </a:pPr>
            <a:r>
              <a:rPr lang="es-MX" sz="4000" b="1" dirty="0" smtClean="0">
                <a:solidFill>
                  <a:srgbClr val="00FF00"/>
                </a:solidFill>
              </a:rPr>
              <a:t>Los proyectos del sector público se financian con los saldos positivos de la cuenta corriente de  este sector y con local o de fuentes externas. </a:t>
            </a:r>
            <a:endParaRPr lang="es-MX" sz="40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274</a:t>
            </a:fld>
            <a:endParaRPr lang="es-MX"/>
          </a:p>
        </p:txBody>
      </p:sp>
    </p:spTree>
  </p:cSld>
  <p:clrMapOvr>
    <a:masterClrMapping/>
  </p:clrMapOvr>
  <p:transition advClick="0" advTm="10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3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857364"/>
            <a:ext cx="9144000" cy="5643602"/>
          </a:xfrm>
        </p:spPr>
        <p:txBody>
          <a:bodyPr>
            <a:noAutofit/>
          </a:bodyPr>
          <a:lstStyle/>
          <a:p>
            <a:pPr algn="ctr">
              <a:buNone/>
            </a:pPr>
            <a:r>
              <a:rPr lang="es-MX" sz="4000" b="1" dirty="0" smtClean="0">
                <a:solidFill>
                  <a:srgbClr val="FF0066"/>
                </a:solidFill>
              </a:rPr>
              <a:t>Como el superávit provendrá esencialmente de impuestos pagados por la comunidad, la formación de este ahorro se habrá logrado principalmente a través del sistema impositivo. </a:t>
            </a:r>
            <a:endParaRPr lang="es-MX" sz="4000" b="1" dirty="0">
              <a:solidFill>
                <a:srgbClr val="FF0066"/>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275</a:t>
            </a:fld>
            <a:endParaRPr lang="es-MX"/>
          </a:p>
        </p:txBody>
      </p:sp>
      <p:pic>
        <p:nvPicPr>
          <p:cNvPr id="5" name="4 Imagen" descr="Checks-01.gif"/>
          <p:cNvPicPr>
            <a:picLocks noChangeAspect="1"/>
          </p:cNvPicPr>
          <p:nvPr/>
        </p:nvPicPr>
        <p:blipFill>
          <a:blip r:embed="rId3" cstate="print"/>
          <a:stretch>
            <a:fillRect/>
          </a:stretch>
        </p:blipFill>
        <p:spPr>
          <a:xfrm>
            <a:off x="6357950" y="214290"/>
            <a:ext cx="2286016" cy="1647579"/>
          </a:xfrm>
          <a:prstGeom prst="rect">
            <a:avLst/>
          </a:prstGeom>
        </p:spPr>
      </p:pic>
    </p:spTree>
  </p:cSld>
  <p:clrMapOvr>
    <a:masterClrMapping/>
  </p:clrMapOvr>
  <p:transition advClick="0" advTm="10000">
    <p:randomBa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3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643050"/>
            <a:ext cx="9144000" cy="5643602"/>
          </a:xfrm>
        </p:spPr>
        <p:txBody>
          <a:bodyPr>
            <a:noAutofit/>
          </a:bodyPr>
          <a:lstStyle/>
          <a:p>
            <a:pPr algn="ctr">
              <a:buNone/>
            </a:pPr>
            <a:r>
              <a:rPr lang="es-MX" sz="4000" b="1" dirty="0" smtClean="0">
                <a:solidFill>
                  <a:srgbClr val="FFFF00"/>
                </a:solidFill>
              </a:rPr>
              <a:t>Naturalmente, la asignación de fondos para inversiones especificas será resuelta por decisión gubernamental y dichas inversiones se podrán realizar a través de entidades fiscales o semifiscales. </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276</a:t>
            </a:fld>
            <a:endParaRPr lang="es-MX"/>
          </a:p>
        </p:txBody>
      </p:sp>
      <p:pic>
        <p:nvPicPr>
          <p:cNvPr id="5" name="4 Imagen" descr="Checks-01.gif"/>
          <p:cNvPicPr>
            <a:picLocks noChangeAspect="1"/>
          </p:cNvPicPr>
          <p:nvPr/>
        </p:nvPicPr>
        <p:blipFill>
          <a:blip r:embed="rId3" cstate="print"/>
          <a:stretch>
            <a:fillRect/>
          </a:stretch>
        </p:blipFill>
        <p:spPr>
          <a:xfrm>
            <a:off x="6357950" y="214290"/>
            <a:ext cx="2286016" cy="1647579"/>
          </a:xfrm>
          <a:prstGeom prst="rect">
            <a:avLst/>
          </a:prstGeom>
        </p:spPr>
      </p:pic>
    </p:spTree>
  </p:cSld>
  <p:clrMapOvr>
    <a:masterClrMapping/>
  </p:clrMapOvr>
  <p:transition advClick="0" advTm="10000">
    <p:randomBar dir="vert"/>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3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857364"/>
            <a:ext cx="8329642" cy="3929090"/>
          </a:xfrm>
        </p:spPr>
        <p:txBody>
          <a:bodyPr>
            <a:noAutofit/>
          </a:bodyPr>
          <a:lstStyle/>
          <a:p>
            <a:pPr algn="ctr">
              <a:buNone/>
            </a:pPr>
            <a:r>
              <a:rPr lang="es-MX" sz="4000" b="1" dirty="0" smtClean="0">
                <a:solidFill>
                  <a:srgbClr val="00FF00"/>
                </a:solidFill>
              </a:rPr>
              <a:t>Así, pues, el problema de obtener y asignar recursos para proyectos del sector publico esta estrechamente ligado con la policía fiscal y con las finalidades del programa.</a:t>
            </a:r>
            <a:endParaRPr lang="es-MX" sz="40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277</a:t>
            </a:fld>
            <a:endParaRPr lang="es-MX"/>
          </a:p>
        </p:txBody>
      </p:sp>
      <p:pic>
        <p:nvPicPr>
          <p:cNvPr id="5" name="4 Imagen" descr="Checks-01.gif"/>
          <p:cNvPicPr>
            <a:picLocks noChangeAspect="1"/>
          </p:cNvPicPr>
          <p:nvPr/>
        </p:nvPicPr>
        <p:blipFill>
          <a:blip r:embed="rId3" cstate="print"/>
          <a:stretch>
            <a:fillRect/>
          </a:stretch>
        </p:blipFill>
        <p:spPr>
          <a:xfrm>
            <a:off x="6357950" y="214290"/>
            <a:ext cx="2286016" cy="1647579"/>
          </a:xfrm>
          <a:prstGeom prst="rect">
            <a:avLst/>
          </a:prstGeom>
        </p:spPr>
      </p:pic>
    </p:spTree>
  </p:cSld>
  <p:clrMapOvr>
    <a:masterClrMapping/>
  </p:clrMapOvr>
  <p:transition advClick="0" advTm="10000">
    <p:pull/>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34000"/>
          </a:stretch>
        </a:blipFill>
        <a:effectLst/>
      </p:bgPr>
    </p:bg>
    <p:spTree>
      <p:nvGrpSpPr>
        <p:cNvPr id="1" name=""/>
        <p:cNvGrpSpPr/>
        <p:nvPr/>
      </p:nvGrpSpPr>
      <p:grpSpPr>
        <a:xfrm>
          <a:off x="0" y="0"/>
          <a:ext cx="0" cy="0"/>
          <a:chOff x="0" y="0"/>
          <a:chExt cx="0" cy="0"/>
        </a:xfrm>
      </p:grpSpPr>
      <p:pic>
        <p:nvPicPr>
          <p:cNvPr id="5" name="4 Imagen" descr="Checks-01.gif"/>
          <p:cNvPicPr>
            <a:picLocks noChangeAspect="1"/>
          </p:cNvPicPr>
          <p:nvPr/>
        </p:nvPicPr>
        <p:blipFill>
          <a:blip r:embed="rId3" cstate="print"/>
          <a:stretch>
            <a:fillRect/>
          </a:stretch>
        </p:blipFill>
        <p:spPr>
          <a:xfrm>
            <a:off x="6357950" y="214290"/>
            <a:ext cx="2286016" cy="1647579"/>
          </a:xfrm>
          <a:prstGeom prst="rect">
            <a:avLst/>
          </a:prstGeom>
        </p:spPr>
      </p:pic>
      <p:sp>
        <p:nvSpPr>
          <p:cNvPr id="3" name="2 Marcador de contenido"/>
          <p:cNvSpPr>
            <a:spLocks noGrp="1"/>
          </p:cNvSpPr>
          <p:nvPr>
            <p:ph idx="1"/>
          </p:nvPr>
        </p:nvSpPr>
        <p:spPr>
          <a:xfrm>
            <a:off x="428596" y="1000108"/>
            <a:ext cx="8329642" cy="5626121"/>
          </a:xfrm>
        </p:spPr>
        <p:txBody>
          <a:bodyPr>
            <a:noAutofit/>
          </a:bodyPr>
          <a:lstStyle/>
          <a:p>
            <a:pPr algn="ctr">
              <a:buNone/>
            </a:pPr>
            <a:r>
              <a:rPr lang="es-MX" sz="4000" b="1" dirty="0" smtClean="0">
                <a:solidFill>
                  <a:srgbClr val="FF0066"/>
                </a:solidFill>
              </a:rPr>
              <a:t>El mecanismo financiero de proyectos estatales de inversión considera muy a menudo el aporte de corporaciones de fomento o de instituciones similares, que a su vez reciben aportes directamente del presupuesto fiscal o que se financian con ciertas leyes tributarias especiales. </a:t>
            </a:r>
            <a:endParaRPr lang="es-MX" sz="4000" b="1" dirty="0">
              <a:solidFill>
                <a:srgbClr val="FF0066"/>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278</a:t>
            </a:fld>
            <a:endParaRPr lang="es-MX"/>
          </a:p>
        </p:txBody>
      </p:sp>
    </p:spTree>
  </p:cSld>
  <p:clrMapOvr>
    <a:masterClrMapping/>
  </p:clrMapOvr>
  <p:transition advClick="0" advTm="10000">
    <p:comb dir="vert"/>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3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589045"/>
            <a:ext cx="8329642" cy="5268955"/>
          </a:xfrm>
        </p:spPr>
        <p:txBody>
          <a:bodyPr>
            <a:noAutofit/>
          </a:bodyPr>
          <a:lstStyle/>
          <a:p>
            <a:pPr algn="ctr">
              <a:buNone/>
            </a:pPr>
            <a:r>
              <a:rPr lang="es-MX" sz="4000" b="1" dirty="0" smtClean="0">
                <a:solidFill>
                  <a:srgbClr val="FFFF00"/>
                </a:solidFill>
              </a:rPr>
              <a:t>Cuando estas entidades gubernamentales han estado operando durante algún tiempo cuentan con una cierta cuantía de ingresos propios, que se suma a aquellos aportes estatales y puede utilizarse como medio de financiamiento. </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279</a:t>
            </a:fld>
            <a:endParaRPr lang="es-MX"/>
          </a:p>
        </p:txBody>
      </p:sp>
      <p:pic>
        <p:nvPicPr>
          <p:cNvPr id="5" name="4 Imagen" descr="Checks-01.gif"/>
          <p:cNvPicPr>
            <a:picLocks noChangeAspect="1"/>
          </p:cNvPicPr>
          <p:nvPr/>
        </p:nvPicPr>
        <p:blipFill>
          <a:blip r:embed="rId3" cstate="print"/>
          <a:stretch>
            <a:fillRect/>
          </a:stretch>
        </p:blipFill>
        <p:spPr>
          <a:xfrm>
            <a:off x="6357950" y="214290"/>
            <a:ext cx="2286016" cy="1647579"/>
          </a:xfrm>
          <a:prstGeom prst="rect">
            <a:avLst/>
          </a:prstGeom>
        </p:spPr>
      </p:pic>
    </p:spTree>
  </p:cSld>
  <p:clrMapOvr>
    <a:masterClrMapping/>
  </p:clrMapOvr>
  <p:transition advClick="0" advTm="11000">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maletin03.gif"/>
          <p:cNvPicPr>
            <a:picLocks noChangeAspect="1"/>
          </p:cNvPicPr>
          <p:nvPr/>
        </p:nvPicPr>
        <p:blipFill>
          <a:blip r:embed="rId3" cstate="print"/>
          <a:stretch>
            <a:fillRect/>
          </a:stretch>
        </p:blipFill>
        <p:spPr>
          <a:xfrm>
            <a:off x="571473" y="3357558"/>
            <a:ext cx="2214578" cy="2807212"/>
          </a:xfrm>
          <a:prstGeom prst="rect">
            <a:avLst/>
          </a:prstGeom>
        </p:spPr>
      </p:pic>
      <p:sp>
        <p:nvSpPr>
          <p:cNvPr id="3" name="2 Marcador de contenido"/>
          <p:cNvSpPr>
            <a:spLocks noGrp="1"/>
          </p:cNvSpPr>
          <p:nvPr>
            <p:ph idx="1"/>
          </p:nvPr>
        </p:nvSpPr>
        <p:spPr>
          <a:xfrm>
            <a:off x="0" y="857232"/>
            <a:ext cx="9144000" cy="4071966"/>
          </a:xfrm>
        </p:spPr>
        <p:txBody>
          <a:bodyPr>
            <a:noAutofit/>
          </a:bodyPr>
          <a:lstStyle/>
          <a:p>
            <a:pPr algn="ctr">
              <a:buNone/>
            </a:pPr>
            <a:r>
              <a:rPr lang="es-MX" sz="4000" dirty="0" smtClean="0">
                <a:solidFill>
                  <a:srgbClr val="FF0000"/>
                </a:solidFill>
                <a:latin typeface="Berlin Sans FB Demi" pitchFamily="34" charset="0"/>
                <a:cs typeface="Arial" pitchFamily="34" charset="0"/>
              </a:rPr>
              <a:t>Sin embargo la calificación de prelación de un proyecto y la decisión de realizarlo pueden estar a veces relacionadas con determinadas cuestiones legales, financieras o administrativas. </a:t>
            </a:r>
          </a:p>
          <a:p>
            <a:pPr algn="just">
              <a:buNone/>
            </a:pPr>
            <a:endParaRPr lang="es-MX" b="1" dirty="0">
              <a:solidFill>
                <a:srgbClr val="00FF00"/>
              </a:solidFill>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28</a:t>
            </a:fld>
            <a:endParaRPr lang="es-MX"/>
          </a:p>
        </p:txBody>
      </p:sp>
    </p:spTree>
  </p:cSld>
  <p:clrMapOvr>
    <a:masterClrMapping/>
  </p:clrMapOvr>
  <p:transition advClick="0" advTm="1000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4000" b="-3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714488"/>
            <a:ext cx="8329642" cy="5626121"/>
          </a:xfrm>
        </p:spPr>
        <p:txBody>
          <a:bodyPr>
            <a:noAutofit/>
          </a:bodyPr>
          <a:lstStyle/>
          <a:p>
            <a:pPr algn="ctr">
              <a:buNone/>
            </a:pPr>
            <a:r>
              <a:rPr lang="es-MX" sz="4000" b="1" dirty="0" smtClean="0">
                <a:solidFill>
                  <a:srgbClr val="00FF00"/>
                </a:solidFill>
              </a:rPr>
              <a:t>Parte importante de estas entradas propias puede provenir de rubros tales como la recuperación de créditos de fomento, o de las utilidades de empresas gubernamentales. </a:t>
            </a:r>
            <a:endParaRPr lang="es-MX" sz="40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280</a:t>
            </a:fld>
            <a:endParaRPr lang="es-MX"/>
          </a:p>
        </p:txBody>
      </p:sp>
      <p:pic>
        <p:nvPicPr>
          <p:cNvPr id="5" name="4 Imagen" descr="Checks-01.gif"/>
          <p:cNvPicPr>
            <a:picLocks noChangeAspect="1"/>
          </p:cNvPicPr>
          <p:nvPr/>
        </p:nvPicPr>
        <p:blipFill>
          <a:blip r:embed="rId4" cstate="print"/>
          <a:stretch>
            <a:fillRect/>
          </a:stretch>
        </p:blipFill>
        <p:spPr>
          <a:xfrm>
            <a:off x="6357950" y="214290"/>
            <a:ext cx="2286016" cy="1647579"/>
          </a:xfrm>
          <a:prstGeom prst="rect">
            <a:avLst/>
          </a:prstGeom>
        </p:spPr>
      </p:pic>
      <p:pic>
        <p:nvPicPr>
          <p:cNvPr id="7" name="esta es mi venezuela.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1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3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714489"/>
            <a:ext cx="8329642" cy="5143512"/>
          </a:xfrm>
        </p:spPr>
        <p:txBody>
          <a:bodyPr>
            <a:noAutofit/>
          </a:bodyPr>
          <a:lstStyle/>
          <a:p>
            <a:pPr algn="ctr">
              <a:buNone/>
            </a:pPr>
            <a:r>
              <a:rPr lang="es-MX" sz="4000" b="1" dirty="0" smtClean="0">
                <a:solidFill>
                  <a:srgbClr val="FF0066"/>
                </a:solidFill>
              </a:rPr>
              <a:t>Las tarifas por servicios de utilidad publica suelen constituir un buen mecanismo de captación de fondos para inversión, y la decisión de emplearlas en esta forma constituye en el fondo un problema de política fiscal. </a:t>
            </a:r>
            <a:endParaRPr lang="es-MX" sz="4000" b="1" dirty="0">
              <a:solidFill>
                <a:srgbClr val="FF0066"/>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281</a:t>
            </a:fld>
            <a:endParaRPr lang="es-MX"/>
          </a:p>
        </p:txBody>
      </p:sp>
      <p:pic>
        <p:nvPicPr>
          <p:cNvPr id="5" name="4 Imagen" descr="Checks-01.gif"/>
          <p:cNvPicPr>
            <a:picLocks noChangeAspect="1"/>
          </p:cNvPicPr>
          <p:nvPr/>
        </p:nvPicPr>
        <p:blipFill>
          <a:blip r:embed="rId3" cstate="print"/>
          <a:stretch>
            <a:fillRect/>
          </a:stretch>
        </p:blipFill>
        <p:spPr>
          <a:xfrm>
            <a:off x="6357950" y="214290"/>
            <a:ext cx="2286016" cy="1647579"/>
          </a:xfrm>
          <a:prstGeom prst="rect">
            <a:avLst/>
          </a:prstGeom>
        </p:spPr>
      </p:pic>
    </p:spTree>
  </p:cSld>
  <p:clrMapOvr>
    <a:masterClrMapping/>
  </p:clrMapOvr>
  <p:transition advClick="0" advTm="10000">
    <p:checke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3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785926"/>
            <a:ext cx="8329642" cy="4572032"/>
          </a:xfrm>
        </p:spPr>
        <p:txBody>
          <a:bodyPr>
            <a:noAutofit/>
          </a:bodyPr>
          <a:lstStyle/>
          <a:p>
            <a:pPr algn="ctr">
              <a:buNone/>
            </a:pPr>
            <a:r>
              <a:rPr lang="es-MX" sz="4000" b="1" dirty="0" err="1" smtClean="0">
                <a:solidFill>
                  <a:srgbClr val="FFFF00"/>
                </a:solidFill>
              </a:rPr>
              <a:t>Asi</a:t>
            </a:r>
            <a:r>
              <a:rPr lang="es-MX" sz="4000" b="1" dirty="0" smtClean="0">
                <a:solidFill>
                  <a:srgbClr val="FFFF00"/>
                </a:solidFill>
              </a:rPr>
              <a:t>, por ejemplo, para expandir la capacidad de producción de energía eléctrica, se podría adoptar la solución de aumentar las tarifas y constituir con este aumento un fondo especial destinado a financiar aquella expansión; </a:t>
            </a:r>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282</a:t>
            </a:fld>
            <a:endParaRPr lang="es-MX"/>
          </a:p>
        </p:txBody>
      </p:sp>
      <p:pic>
        <p:nvPicPr>
          <p:cNvPr id="5" name="4 Imagen" descr="Checks-01.gif"/>
          <p:cNvPicPr>
            <a:picLocks noChangeAspect="1"/>
          </p:cNvPicPr>
          <p:nvPr/>
        </p:nvPicPr>
        <p:blipFill>
          <a:blip r:embed="rId3" cstate="print"/>
          <a:stretch>
            <a:fillRect/>
          </a:stretch>
        </p:blipFill>
        <p:spPr>
          <a:xfrm>
            <a:off x="6357950" y="214290"/>
            <a:ext cx="2286016" cy="1647579"/>
          </a:xfrm>
          <a:prstGeom prst="rect">
            <a:avLst/>
          </a:prstGeom>
        </p:spPr>
      </p:pic>
    </p:spTree>
  </p:cSld>
  <p:clrMapOvr>
    <a:masterClrMapping/>
  </p:clrMapOvr>
  <p:transition advClick="0" advTm="10000">
    <p:wheel spokes="3"/>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rgbClr val="0000FF"/>
                </a:solidFill>
              </a:rPr>
              <a:t>esta decisión implica una preferencia con respecto a la utilización del mecanismo presupuestario y los tributos para el mismo fin o la colocación de empréstitos, que podrían ser otras soluciones del problema.</a:t>
            </a:r>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283</a:t>
            </a:fld>
            <a:endParaRPr lang="es-MX"/>
          </a:p>
        </p:txBody>
      </p:sp>
      <p:pic>
        <p:nvPicPr>
          <p:cNvPr id="5" name="4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Tree>
  </p:cSld>
  <p:clrMapOvr>
    <a:masterClrMapping/>
  </p:clrMapOvr>
  <p:transition advClick="0" advTm="10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00042"/>
            <a:ext cx="8358246" cy="5500726"/>
          </a:xfrm>
        </p:spPr>
        <p:txBody>
          <a:bodyPr>
            <a:noAutofit/>
          </a:bodyPr>
          <a:lstStyle/>
          <a:p>
            <a:pPr algn="ctr">
              <a:buNone/>
            </a:pPr>
            <a:r>
              <a:rPr lang="es-MX" sz="4000" b="1" dirty="0" smtClean="0">
                <a:solidFill>
                  <a:srgbClr val="FF0000"/>
                </a:solidFill>
              </a:rPr>
              <a:t>Parte o la totalidad de la inversión que el proyecto requiere se puede financiar mediante créditos internos o externos a corto o largo plazo</a:t>
            </a:r>
            <a:r>
              <a:rPr lang="es-MX" sz="2800" b="1" dirty="0" smtClean="0"/>
              <a:t>[22]</a:t>
            </a:r>
            <a:r>
              <a:rPr lang="es-MX" sz="4000" b="1" dirty="0" smtClean="0">
                <a:solidFill>
                  <a:srgbClr val="FF0000"/>
                </a:solidFill>
              </a:rPr>
              <a:t>.</a:t>
            </a:r>
            <a:endParaRPr lang="es-MX" sz="2800" b="1" dirty="0" smtClean="0"/>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284</a:t>
            </a:fld>
            <a:endParaRPr lang="es-MX"/>
          </a:p>
        </p:txBody>
      </p:sp>
      <p:sp>
        <p:nvSpPr>
          <p:cNvPr id="5" name="4 Marcador de pie de página"/>
          <p:cNvSpPr>
            <a:spLocks noGrp="1"/>
          </p:cNvSpPr>
          <p:nvPr>
            <p:ph type="ftr" sz="quarter" idx="11"/>
          </p:nvPr>
        </p:nvSpPr>
        <p:spPr>
          <a:xfrm>
            <a:off x="0" y="6494483"/>
            <a:ext cx="8858280" cy="363517"/>
          </a:xfrm>
        </p:spPr>
        <p:txBody>
          <a:bodyPr/>
          <a:lstStyle/>
          <a:p>
            <a:r>
              <a:rPr lang="es-MX" dirty="0" smtClean="0"/>
              <a:t>22] Créditos directos de proveedores o del sistema bancario, colocación de bonos u otros procedimientos y soluciones mixtas.</a:t>
            </a:r>
          </a:p>
          <a:p>
            <a:endParaRPr lang="es-MX" dirty="0"/>
          </a:p>
        </p:txBody>
      </p:sp>
      <p:pic>
        <p:nvPicPr>
          <p:cNvPr id="7" name="6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Tree>
  </p:cSld>
  <p:clrMapOvr>
    <a:masterClrMapping/>
  </p:clrMapOvr>
  <p:transition advClick="0" advTm="10000">
    <p:blinds/>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00042"/>
            <a:ext cx="8286808" cy="5500726"/>
          </a:xfrm>
        </p:spPr>
        <p:txBody>
          <a:bodyPr>
            <a:noAutofit/>
          </a:bodyPr>
          <a:lstStyle/>
          <a:p>
            <a:pPr algn="ctr">
              <a:buNone/>
            </a:pPr>
            <a:r>
              <a:rPr lang="es-MX" sz="4000" b="1" dirty="0" smtClean="0">
                <a:solidFill>
                  <a:srgbClr val="0000FF"/>
                </a:solidFill>
              </a:rPr>
              <a:t>Es evidente que la solución final que haya de adoptarse respecto a si conviene financiar un proyecto con aportes fiscales provenientes del superávit en cuenta corriente o con prestamos, </a:t>
            </a:r>
            <a:endParaRPr lang="es-MX" sz="4000" b="1" dirty="0">
              <a:solidFill>
                <a:srgbClr val="0000FF"/>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285</a:t>
            </a:fld>
            <a:endParaRPr lang="es-MX"/>
          </a:p>
        </p:txBody>
      </p:sp>
      <p:pic>
        <p:nvPicPr>
          <p:cNvPr id="7" name="6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Tree>
  </p:cSld>
  <p:clrMapOvr>
    <a:masterClrMapping/>
  </p:clrMapOvr>
  <p:transition advClick="0" advTm="10000">
    <p:plus/>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00042"/>
            <a:ext cx="8286808" cy="5500726"/>
          </a:xfrm>
        </p:spPr>
        <p:txBody>
          <a:bodyPr>
            <a:noAutofit/>
          </a:bodyPr>
          <a:lstStyle/>
          <a:p>
            <a:pPr algn="ctr">
              <a:buNone/>
            </a:pPr>
            <a:r>
              <a:rPr lang="es-MX" sz="4000" b="1" dirty="0" smtClean="0">
                <a:solidFill>
                  <a:srgbClr val="FF0000"/>
                </a:solidFill>
              </a:rPr>
              <a:t>aumento de tarifas u otros medios, dependerá de las condiciones institucionales vigentes y de la política fiscal que se desee seguir</a:t>
            </a:r>
            <a:r>
              <a:rPr lang="es-MX" sz="2800" b="1" dirty="0" smtClean="0"/>
              <a:t>[23]</a:t>
            </a:r>
            <a:r>
              <a:rPr lang="es-MX" sz="4000" b="1" dirty="0" smtClean="0">
                <a:solidFill>
                  <a:srgbClr val="FF0000"/>
                </a:solidFill>
              </a:rPr>
              <a:t>.</a:t>
            </a:r>
            <a:endParaRPr lang="es-MX" sz="2800" b="1" dirty="0" smtClean="0"/>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286</a:t>
            </a:fld>
            <a:endParaRPr lang="es-MX"/>
          </a:p>
        </p:txBody>
      </p:sp>
      <p:sp>
        <p:nvSpPr>
          <p:cNvPr id="5" name="4 Marcador de pie de página"/>
          <p:cNvSpPr>
            <a:spLocks noGrp="1"/>
          </p:cNvSpPr>
          <p:nvPr>
            <p:ph type="ftr" sz="quarter" idx="11"/>
          </p:nvPr>
        </p:nvSpPr>
        <p:spPr>
          <a:xfrm>
            <a:off x="0" y="6494483"/>
            <a:ext cx="8858280" cy="363517"/>
          </a:xfrm>
        </p:spPr>
        <p:txBody>
          <a:bodyPr/>
          <a:lstStyle/>
          <a:p>
            <a:r>
              <a:rPr lang="es-MX" dirty="0" smtClean="0"/>
              <a:t>23] Se rechaza en principio el financiamiento de tipo inflacionario.</a:t>
            </a:r>
          </a:p>
          <a:p>
            <a:endParaRPr lang="es-MX" dirty="0"/>
          </a:p>
        </p:txBody>
      </p:sp>
      <p:pic>
        <p:nvPicPr>
          <p:cNvPr id="7" name="6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Tree>
  </p:cSld>
  <p:clrMapOvr>
    <a:masterClrMapping/>
  </p:clrMapOvr>
  <p:transition advClick="0" advTm="10000">
    <p:randomBa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rgbClr val="0000FF"/>
                </a:solidFill>
              </a:rPr>
              <a:t>Los proyectos cuyo funcionamiento depende de los ingresos generales del sector publico pueden correr serios riesgos de retraso en si calendario de inversiones, </a:t>
            </a:r>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287</a:t>
            </a:fld>
            <a:endParaRPr lang="es-MX"/>
          </a:p>
        </p:txBody>
      </p:sp>
      <p:pic>
        <p:nvPicPr>
          <p:cNvPr id="5" name="4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Tree>
  </p:cSld>
  <p:clrMapOvr>
    <a:masterClrMapping/>
  </p:clrMapOvr>
  <p:transition advClick="0" advTm="10000">
    <p:comb/>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rgbClr val="FF0000"/>
                </a:solidFill>
              </a:rPr>
              <a:t>sea por error de estimación en cuanto a las futuras disponibilidades generales o bien por deficiencias en los programas de inversión publica.</a:t>
            </a:r>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288</a:t>
            </a:fld>
            <a:endParaRPr lang="es-MX"/>
          </a:p>
        </p:txBody>
      </p:sp>
      <p:pic>
        <p:nvPicPr>
          <p:cNvPr id="5" name="4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Tree>
  </p:cSld>
  <p:clrMapOvr>
    <a:masterClrMapping/>
  </p:clrMapOvr>
  <p:transition advClick="0" advTm="10000">
    <p:randomBar dir="vert"/>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
        <p:nvSpPr>
          <p:cNvPr id="3" name="2 Marcador de contenido"/>
          <p:cNvSpPr>
            <a:spLocks noGrp="1"/>
          </p:cNvSpPr>
          <p:nvPr>
            <p:ph idx="1"/>
          </p:nvPr>
        </p:nvSpPr>
        <p:spPr>
          <a:xfrm>
            <a:off x="428596" y="500042"/>
            <a:ext cx="7929618" cy="5643578"/>
          </a:xfrm>
        </p:spPr>
        <p:txBody>
          <a:bodyPr>
            <a:noAutofit/>
          </a:bodyPr>
          <a:lstStyle/>
          <a:p>
            <a:pPr algn="ctr">
              <a:buNone/>
            </a:pPr>
            <a:r>
              <a:rPr lang="es-MX" sz="4000" b="1" dirty="0" smtClean="0">
                <a:solidFill>
                  <a:srgbClr val="0000FF"/>
                </a:solidFill>
              </a:rPr>
              <a:t>Si se pretende financiar iniciativas publicas numerosas y dispersas a través de medios tributarios concebidos independientemente, es posible que ello implique demandar del sistema fiscal un rendimiento superiora las posibilidades de ahorro. </a:t>
            </a:r>
            <a:endParaRPr lang="es-MX" sz="4000" dirty="0" smtClean="0">
              <a:solidFill>
                <a:srgbClr val="0000FF"/>
              </a:solidFill>
            </a:endParaRPr>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289</a:t>
            </a:fld>
            <a:endParaRPr lang="es-MX"/>
          </a:p>
        </p:txBody>
      </p:sp>
    </p:spTree>
  </p:cSld>
  <p:clrMapOvr>
    <a:masterClrMapping/>
  </p:clrMapOvr>
  <p:transition advClick="0" advTm="10000">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5357850"/>
          </a:xfrm>
        </p:spPr>
        <p:txBody>
          <a:bodyPr>
            <a:normAutofit/>
          </a:bodyPr>
          <a:lstStyle/>
          <a:p>
            <a:pPr algn="ctr">
              <a:buNone/>
            </a:pPr>
            <a:r>
              <a:rPr lang="es-MX" sz="4000" dirty="0" smtClean="0">
                <a:solidFill>
                  <a:srgbClr val="CC00CC"/>
                </a:solidFill>
                <a:latin typeface="Berlin Sans FB Demi" pitchFamily="34" charset="0"/>
                <a:cs typeface="Arial" pitchFamily="34" charset="0"/>
              </a:rPr>
              <a:t>Tal seria el caso de los proyectos que necesiten expropiaciones; el de los que requieran la solución previa de conflictos dentro del poder publico que surgen de defectos de las reglamentaciones vigentes;</a:t>
            </a:r>
            <a:endParaRPr lang="es-MX" sz="4000" dirty="0">
              <a:solidFill>
                <a:srgbClr val="CC00CC"/>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29</a:t>
            </a:fld>
            <a:endParaRPr lang="es-MX" dirty="0"/>
          </a:p>
        </p:txBody>
      </p:sp>
      <p:pic>
        <p:nvPicPr>
          <p:cNvPr id="6" name="5 Imagen" descr="euros.gif"/>
          <p:cNvPicPr>
            <a:picLocks noChangeAspect="1"/>
          </p:cNvPicPr>
          <p:nvPr/>
        </p:nvPicPr>
        <p:blipFill>
          <a:blip r:embed="rId3" cstate="print"/>
          <a:stretch>
            <a:fillRect/>
          </a:stretch>
        </p:blipFill>
        <p:spPr>
          <a:xfrm>
            <a:off x="285720" y="4214818"/>
            <a:ext cx="3111729" cy="2409835"/>
          </a:xfrm>
          <a:prstGeom prst="rect">
            <a:avLst/>
          </a:prstGeom>
        </p:spPr>
      </p:pic>
    </p:spTree>
  </p:cSld>
  <p:clrMapOvr>
    <a:masterClrMapping/>
  </p:clrMapOvr>
  <p:transition advClick="0" advTm="1000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714356"/>
            <a:ext cx="7786742" cy="4714884"/>
          </a:xfrm>
        </p:spPr>
        <p:txBody>
          <a:bodyPr>
            <a:noAutofit/>
          </a:bodyPr>
          <a:lstStyle/>
          <a:p>
            <a:pPr algn="ctr">
              <a:buNone/>
            </a:pPr>
            <a:r>
              <a:rPr lang="es-MX" sz="4000" b="1" dirty="0" smtClean="0">
                <a:solidFill>
                  <a:srgbClr val="FF0000"/>
                </a:solidFill>
              </a:rPr>
              <a:t>Se corre entonces el riesgo de hacer fracasar aquellos proyectos que quedan rezagados en la percepción de sus respectivas cuotas de aportes fiscales o de impuestos. </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290</a:t>
            </a:fld>
            <a:endParaRPr lang="es-MX"/>
          </a:p>
        </p:txBody>
      </p:sp>
      <p:pic>
        <p:nvPicPr>
          <p:cNvPr id="5" name="4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Tree>
  </p:cSld>
  <p:clrMapOvr>
    <a:masterClrMapping/>
  </p:clrMapOvr>
  <p:transition advClick="0" advTm="10000">
    <p:split orient="vert"/>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
        <p:nvSpPr>
          <p:cNvPr id="3" name="2 Marcador de contenido"/>
          <p:cNvSpPr>
            <a:spLocks noGrp="1"/>
          </p:cNvSpPr>
          <p:nvPr>
            <p:ph idx="1"/>
          </p:nvPr>
        </p:nvSpPr>
        <p:spPr>
          <a:xfrm>
            <a:off x="571472" y="714356"/>
            <a:ext cx="7858180" cy="4500570"/>
          </a:xfrm>
        </p:spPr>
        <p:txBody>
          <a:bodyPr>
            <a:noAutofit/>
          </a:bodyPr>
          <a:lstStyle/>
          <a:p>
            <a:pPr algn="ctr">
              <a:buNone/>
            </a:pPr>
            <a:r>
              <a:rPr lang="es-MX" sz="4000" b="1" dirty="0" smtClean="0">
                <a:solidFill>
                  <a:srgbClr val="0000FF"/>
                </a:solidFill>
              </a:rPr>
              <a:t>Esta posibilidad refuerza la conveniencia de organizar los calendarios de inversión y los programas de trabajo en forma que permitan ir instalando unidades productoras parciales, si la naturaleza del proyecto lo permite</a:t>
            </a:r>
            <a:r>
              <a:rPr lang="es-MX" sz="4000" dirty="0" smtClean="0">
                <a:solidFill>
                  <a:srgbClr val="0000FF"/>
                </a:solidFill>
              </a:rPr>
              <a:t>.</a:t>
            </a:r>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291</a:t>
            </a:fld>
            <a:endParaRPr lang="es-MX"/>
          </a:p>
        </p:txBody>
      </p:sp>
    </p:spTree>
  </p:cSld>
  <p:clrMapOvr>
    <a:masterClrMapping/>
  </p:clrMapOvr>
  <p:transition advClick="0" advTm="10000">
    <p:wip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bag_of_money_md_wht.gif"/>
          <p:cNvPicPr>
            <a:picLocks noChangeAspect="1"/>
          </p:cNvPicPr>
          <p:nvPr/>
        </p:nvPicPr>
        <p:blipFill>
          <a:blip r:embed="rId3" cstate="print"/>
          <a:stretch>
            <a:fillRect/>
          </a:stretch>
        </p:blipFill>
        <p:spPr>
          <a:xfrm>
            <a:off x="571472" y="4357694"/>
            <a:ext cx="1857388" cy="2024074"/>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rgbClr val="FF0000"/>
                </a:solidFill>
              </a:rPr>
              <a:t>Los peligros citados se atenúan si el proyecto forma parte de un programa coherente de desarrollo; pero aunque no se disponga de una proyección de la cuenta del sector publico, convendrá tener presente el marco general de la referencia que queda esbozado. </a:t>
            </a:r>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292</a:t>
            </a:fld>
            <a:endParaRPr lang="es-MX"/>
          </a:p>
        </p:txBody>
      </p:sp>
    </p:spTree>
  </p:cSld>
  <p:clrMapOvr>
    <a:masterClrMapping/>
  </p:clrMapOvr>
  <p:transition advClick="0" advTm="1000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28596" y="2357430"/>
            <a:ext cx="8229600" cy="3043246"/>
          </a:xfrm>
        </p:spPr>
        <p:txBody>
          <a:bodyPr>
            <a:normAutofit/>
          </a:bodyPr>
          <a:lstStyle/>
          <a:p>
            <a:pPr algn="ctr">
              <a:buNone/>
            </a:pPr>
            <a:r>
              <a:rPr lang="es-MX" sz="8800" b="1" spc="50" dirty="0" smtClean="0">
                <a:ln w="13500">
                  <a:solidFill>
                    <a:schemeClr val="accent1">
                      <a:shade val="2500"/>
                      <a:alpha val="6500"/>
                    </a:schemeClr>
                  </a:solidFill>
                  <a:prstDash val="solid"/>
                </a:ln>
                <a:solidFill>
                  <a:srgbClr val="FF3399"/>
                </a:solidFill>
                <a:effectLst>
                  <a:outerShdw blurRad="50800" dist="38100" algn="l" rotWithShape="0">
                    <a:prstClr val="black">
                      <a:alpha val="40000"/>
                    </a:prstClr>
                  </a:outerShdw>
                  <a:reflection blurRad="6350" stA="60000" endA="900" endPos="58000" dir="5400000" sy="-100000" algn="bl" rotWithShape="0"/>
                </a:effectLst>
              </a:rPr>
              <a:t>ORGANIZACION</a:t>
            </a:r>
            <a:endParaRPr lang="es-MX" sz="8800" b="1" spc="50" dirty="0">
              <a:ln w="13500">
                <a:solidFill>
                  <a:schemeClr val="accent1">
                    <a:shade val="2500"/>
                    <a:alpha val="6500"/>
                  </a:schemeClr>
                </a:solidFill>
                <a:prstDash val="solid"/>
              </a:ln>
              <a:solidFill>
                <a:srgbClr val="FF3399"/>
              </a:solidFill>
              <a:effectLst>
                <a:outerShdw blurRad="50800" dist="38100" algn="l" rotWithShape="0">
                  <a:prstClr val="black">
                    <a:alpha val="40000"/>
                  </a:prstClr>
                </a:outerShdw>
                <a:reflection blurRad="6350" stA="60000" endA="900" endPos="58000" dir="5400000" sy="-100000" algn="bl" rotWithShape="0"/>
              </a:effectLst>
            </a:endParaRPr>
          </a:p>
        </p:txBody>
      </p:sp>
      <p:sp>
        <p:nvSpPr>
          <p:cNvPr id="4" name="3 Marcador de número de diapositiva"/>
          <p:cNvSpPr>
            <a:spLocks noGrp="1"/>
          </p:cNvSpPr>
          <p:nvPr>
            <p:ph type="sldNum" sz="quarter" idx="12"/>
          </p:nvPr>
        </p:nvSpPr>
        <p:spPr/>
        <p:txBody>
          <a:bodyPr/>
          <a:lstStyle/>
          <a:p>
            <a:fld id="{2F9C412B-08EB-49E3-8EB8-1F5F95EFBFF0}" type="slidenum">
              <a:rPr lang="es-MX" smtClean="0"/>
              <a:pPr/>
              <a:t>293</a:t>
            </a:fld>
            <a:endParaRPr lang="es-MX"/>
          </a:p>
        </p:txBody>
      </p:sp>
    </p:spTree>
  </p:cSld>
  <p:clrMapOvr>
    <a:masterClrMapping/>
  </p:clrMapOvr>
  <p:transition advClick="0" advTm="8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pic>
        <p:nvPicPr>
          <p:cNvPr id="4" name="3 Imagen" descr="grafica.gif"/>
          <p:cNvPicPr>
            <a:picLocks noChangeAspect="1"/>
          </p:cNvPicPr>
          <p:nvPr/>
        </p:nvPicPr>
        <p:blipFill>
          <a:blip r:embed="rId3" cstate="print"/>
          <a:stretch>
            <a:fillRect/>
          </a:stretch>
        </p:blipFill>
        <p:spPr>
          <a:xfrm>
            <a:off x="0" y="5243503"/>
            <a:ext cx="2105866" cy="1614497"/>
          </a:xfrm>
          <a:prstGeom prst="rect">
            <a:avLst/>
          </a:prstGeom>
        </p:spPr>
      </p:pic>
      <p:sp>
        <p:nvSpPr>
          <p:cNvPr id="3" name="2 Marcador de contenido"/>
          <p:cNvSpPr>
            <a:spLocks noGrp="1"/>
          </p:cNvSpPr>
          <p:nvPr>
            <p:ph idx="1"/>
          </p:nvPr>
        </p:nvSpPr>
        <p:spPr>
          <a:xfrm>
            <a:off x="357158" y="500042"/>
            <a:ext cx="8329642" cy="5626121"/>
          </a:xfrm>
        </p:spPr>
        <p:txBody>
          <a:bodyPr>
            <a:noAutofit/>
          </a:bodyPr>
          <a:lstStyle/>
          <a:p>
            <a:pPr algn="ctr">
              <a:buNone/>
            </a:pPr>
            <a:r>
              <a:rPr lang="es-MX" sz="4000" b="1" dirty="0" smtClean="0">
                <a:solidFill>
                  <a:schemeClr val="tx1">
                    <a:lumMod val="95000"/>
                    <a:lumOff val="5000"/>
                  </a:schemeClr>
                </a:solidFill>
              </a:rPr>
              <a:t>El problema de la organización, puesta en marcha y futuro manejo de la empresa interesa al proyectista en la medida en que la fase de formulación del proyecto puedan resolverse o plantearse oportunamente algunas cuestiones importantes para el éxito de las fases siguientes</a:t>
            </a:r>
            <a:r>
              <a:rPr lang="es-MX" sz="4000" dirty="0" smtClean="0"/>
              <a:t>. </a:t>
            </a:r>
            <a:endParaRPr lang="es-MX" sz="4000" b="1" dirty="0">
              <a:solidFill>
                <a:srgbClr val="00FF00"/>
              </a:solidFill>
            </a:endParaRPr>
          </a:p>
        </p:txBody>
      </p:sp>
      <p:sp>
        <p:nvSpPr>
          <p:cNvPr id="6" name="5 Marcador de número de diapositiva"/>
          <p:cNvSpPr>
            <a:spLocks noGrp="1"/>
          </p:cNvSpPr>
          <p:nvPr>
            <p:ph type="sldNum" sz="quarter" idx="12"/>
          </p:nvPr>
        </p:nvSpPr>
        <p:spPr>
          <a:xfrm>
            <a:off x="6643702" y="6286520"/>
            <a:ext cx="2133600" cy="365125"/>
          </a:xfrm>
        </p:spPr>
        <p:txBody>
          <a:bodyPr/>
          <a:lstStyle/>
          <a:p>
            <a:fld id="{2F9C412B-08EB-49E3-8EB8-1F5F95EFBFF0}" type="slidenum">
              <a:rPr lang="es-MX" smtClean="0"/>
              <a:pPr/>
              <a:t>294</a:t>
            </a:fld>
            <a:endParaRPr lang="es-MX"/>
          </a:p>
        </p:txBody>
      </p:sp>
    </p:spTree>
  </p:cSld>
  <p:clrMapOvr>
    <a:masterClrMapping/>
  </p:clrMapOvr>
  <p:transition advClick="0"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142984"/>
            <a:ext cx="8329642" cy="4143404"/>
          </a:xfrm>
        </p:spPr>
        <p:txBody>
          <a:bodyPr>
            <a:noAutofit/>
          </a:bodyPr>
          <a:lstStyle/>
          <a:p>
            <a:pPr algn="ctr">
              <a:buNone/>
            </a:pPr>
            <a:r>
              <a:rPr lang="es-MX" sz="4000" b="1" dirty="0" smtClean="0"/>
              <a:t>Los problemas generales o de detalle del montaje y manejo de las empresas constituyen, según se ha explicado, una etapa distinta de la del estudio mismo y serán confiadas a un personal especializado.</a:t>
            </a:r>
            <a:endParaRPr lang="es-MX" sz="4000" b="1" dirty="0">
              <a:solidFill>
                <a:srgbClr val="00FF00"/>
              </a:solidFill>
            </a:endParaRPr>
          </a:p>
        </p:txBody>
      </p:sp>
      <p:pic>
        <p:nvPicPr>
          <p:cNvPr id="4" name="3 Imagen" descr="grafica.gif"/>
          <p:cNvPicPr>
            <a:picLocks noChangeAspect="1"/>
          </p:cNvPicPr>
          <p:nvPr/>
        </p:nvPicPr>
        <p:blipFill>
          <a:blip r:embed="rId3" cstate="print"/>
          <a:stretch>
            <a:fillRect/>
          </a:stretch>
        </p:blipFill>
        <p:spPr>
          <a:xfrm>
            <a:off x="0" y="5243503"/>
            <a:ext cx="2105866" cy="1614497"/>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295</a:t>
            </a:fld>
            <a:endParaRPr lang="es-MX"/>
          </a:p>
        </p:txBody>
      </p:sp>
    </p:spTree>
  </p:cSld>
  <p:clrMapOvr>
    <a:masterClrMapping/>
  </p:clrMapOvr>
  <p:transition advClick="0" advTm="10000">
    <p:plus/>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9000" b="-19000"/>
          </a:stretch>
        </a:blipFill>
        <a:effectLst/>
      </p:bgPr>
    </p:bg>
    <p:spTree>
      <p:nvGrpSpPr>
        <p:cNvPr id="1" name=""/>
        <p:cNvGrpSpPr/>
        <p:nvPr/>
      </p:nvGrpSpPr>
      <p:grpSpPr>
        <a:xfrm>
          <a:off x="0" y="0"/>
          <a:ext cx="0" cy="0"/>
          <a:chOff x="0" y="0"/>
          <a:chExt cx="0" cy="0"/>
        </a:xfrm>
      </p:grpSpPr>
      <p:pic>
        <p:nvPicPr>
          <p:cNvPr id="4" name="3 Imagen" descr="grafica.gif"/>
          <p:cNvPicPr>
            <a:picLocks noChangeAspect="1"/>
          </p:cNvPicPr>
          <p:nvPr/>
        </p:nvPicPr>
        <p:blipFill>
          <a:blip r:embed="rId4" cstate="print"/>
          <a:stretch>
            <a:fillRect/>
          </a:stretch>
        </p:blipFill>
        <p:spPr>
          <a:xfrm>
            <a:off x="0" y="5243503"/>
            <a:ext cx="2105866" cy="1614497"/>
          </a:xfrm>
          <a:prstGeom prst="rect">
            <a:avLst/>
          </a:prstGeom>
        </p:spPr>
      </p:pic>
      <p:sp>
        <p:nvSpPr>
          <p:cNvPr id="3" name="2 Marcador de contenido"/>
          <p:cNvSpPr>
            <a:spLocks noGrp="1"/>
          </p:cNvSpPr>
          <p:nvPr>
            <p:ph idx="1"/>
          </p:nvPr>
        </p:nvSpPr>
        <p:spPr>
          <a:xfrm>
            <a:off x="500034" y="428604"/>
            <a:ext cx="8186766" cy="5143536"/>
          </a:xfrm>
        </p:spPr>
        <p:txBody>
          <a:bodyPr>
            <a:noAutofit/>
          </a:bodyPr>
          <a:lstStyle/>
          <a:p>
            <a:pPr algn="ctr">
              <a:buNone/>
            </a:pPr>
            <a:r>
              <a:rPr lang="es-MX" sz="4000" b="1" dirty="0" smtClean="0">
                <a:solidFill>
                  <a:schemeClr val="tx1">
                    <a:lumMod val="95000"/>
                    <a:lumOff val="5000"/>
                  </a:schemeClr>
                </a:solidFill>
              </a:rPr>
              <a:t>Se comenzará por abordar aquí brevemente algunas cuestiones de orden general que ya en la etapa de estudio se pueden anticipar en cuanto a la organización para llevar el proyecto a la realidad; en seguida se hará un comentario adicional sobre las peculiaridades que a este respecto puede presentar el sector publico.</a:t>
            </a:r>
          </a:p>
          <a:p>
            <a:pPr algn="ctr">
              <a:buNone/>
            </a:pPr>
            <a:endParaRPr lang="es-MX" sz="3400" b="1" dirty="0">
              <a:solidFill>
                <a:srgbClr val="00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296</a:t>
            </a:fld>
            <a:endParaRPr lang="es-MX"/>
          </a:p>
        </p:txBody>
      </p:sp>
      <p:pic>
        <p:nvPicPr>
          <p:cNvPr id="7" name="mariachi vargas de tecalitlan - el huapango de moncayo(2).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10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0" showWhenStopped="0">
                <p:cTn id="11"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ctr">
              <a:buNone/>
            </a:pPr>
            <a:r>
              <a:rPr lang="es-MX" sz="6000" b="1" spc="50" dirty="0" smtClean="0">
                <a:ln w="13500">
                  <a:solidFill>
                    <a:schemeClr val="accent1">
                      <a:shade val="2500"/>
                      <a:alpha val="6500"/>
                    </a:schemeClr>
                  </a:solidFill>
                  <a:prstDash val="solid"/>
                </a:ln>
                <a:solidFill>
                  <a:srgbClr val="FFFF00"/>
                </a:solidFill>
                <a:effectLst>
                  <a:outerShdw blurRad="50800" dist="38100" algn="l" rotWithShape="0">
                    <a:prstClr val="black">
                      <a:alpha val="40000"/>
                    </a:prstClr>
                  </a:outerShdw>
                  <a:reflection blurRad="6350" stA="60000" endA="900" endPos="58000" dir="5400000" sy="-100000" algn="bl" rotWithShape="0"/>
                </a:effectLst>
              </a:rPr>
              <a:t>I. PROBLEMAS GENERALES DE ORGANIZACIÓN</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297</a:t>
            </a:fld>
            <a:endParaRPr lang="es-MX"/>
          </a:p>
        </p:txBody>
      </p:sp>
    </p:spTree>
  </p:cSld>
  <p:clrMapOvr>
    <a:masterClrMapping/>
  </p:clrMapOvr>
  <p:transition advClick="0" advTm="8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7000" r="-2000" b="-3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28596" y="1785926"/>
            <a:ext cx="8229600" cy="4525963"/>
          </a:xfrm>
        </p:spPr>
        <p:txBody>
          <a:bodyPr/>
          <a:lstStyle/>
          <a:p>
            <a:pPr lvl="0" algn="ctr">
              <a:buNone/>
            </a:pPr>
            <a:r>
              <a:rPr lang="es-MX" sz="6000" b="1" spc="50" dirty="0" smtClean="0">
                <a:ln w="13500">
                  <a:solidFill>
                    <a:schemeClr val="accent1">
                      <a:shade val="2500"/>
                      <a:alpha val="6500"/>
                    </a:schemeClr>
                  </a:solidFill>
                  <a:prstDash val="solid"/>
                </a:ln>
                <a:solidFill>
                  <a:srgbClr val="00FFFF"/>
                </a:solidFill>
                <a:effectLst>
                  <a:outerShdw blurRad="50800" dist="38100" algn="l" rotWithShape="0">
                    <a:prstClr val="black">
                      <a:alpha val="40000"/>
                    </a:prstClr>
                  </a:outerShdw>
                  <a:reflection blurRad="6350" stA="60000" endA="900" endPos="58000" dir="5400000" sy="-100000" algn="bl" rotWithShape="0"/>
                </a:effectLst>
              </a:rPr>
              <a:t>a) Constitución de la empresa y disposiciones legales </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298</a:t>
            </a:fld>
            <a:endParaRPr lang="es-MX"/>
          </a:p>
        </p:txBody>
      </p:sp>
    </p:spTree>
  </p:cSld>
  <p:clrMapOvr>
    <a:masterClrMapping/>
  </p:clrMapOvr>
  <p:transition advClick="0" advTm="8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Imagen" descr="multi.gif"/>
          <p:cNvPicPr>
            <a:picLocks noChangeAspect="1"/>
          </p:cNvPicPr>
          <p:nvPr/>
        </p:nvPicPr>
        <p:blipFill>
          <a:blip r:embed="rId3" cstate="print"/>
          <a:stretch>
            <a:fillRect/>
          </a:stretch>
        </p:blipFill>
        <p:spPr>
          <a:xfrm>
            <a:off x="1714480" y="3357562"/>
            <a:ext cx="4925466" cy="3100405"/>
          </a:xfrm>
          <a:prstGeom prst="rect">
            <a:avLst/>
          </a:prstGeom>
        </p:spPr>
      </p:pic>
      <p:sp>
        <p:nvSpPr>
          <p:cNvPr id="3" name="2 Marcador de contenido"/>
          <p:cNvSpPr>
            <a:spLocks noGrp="1"/>
          </p:cNvSpPr>
          <p:nvPr>
            <p:ph idx="1"/>
          </p:nvPr>
        </p:nvSpPr>
        <p:spPr>
          <a:xfrm>
            <a:off x="285720" y="285728"/>
            <a:ext cx="8401080" cy="6215106"/>
          </a:xfrm>
        </p:spPr>
        <p:txBody>
          <a:bodyPr/>
          <a:lstStyle/>
          <a:p>
            <a:pPr algn="ctr">
              <a:buNone/>
            </a:pPr>
            <a:r>
              <a:rPr lang="es-MX" sz="4000" b="1" dirty="0" smtClean="0"/>
              <a:t>En el proyecto se deberá estipular el tipo de empresa que se piensa establecer (sociedad anónima o de otro tipo, arreglos legales para la emisión de bonos, etc.)</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299</a:t>
            </a:fld>
            <a:endParaRPr lang="es-MX"/>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b="1" dirty="0" smtClean="0"/>
              <a:t>INDICE</a:t>
            </a:r>
            <a:endParaRPr lang="es-MX" b="1" dirty="0"/>
          </a:p>
        </p:txBody>
      </p:sp>
      <p:sp>
        <p:nvSpPr>
          <p:cNvPr id="5" name="4 Marcador de contenido"/>
          <p:cNvSpPr>
            <a:spLocks noGrp="1"/>
          </p:cNvSpPr>
          <p:nvPr>
            <p:ph idx="1"/>
          </p:nvPr>
        </p:nvSpPr>
        <p:spPr>
          <a:xfrm>
            <a:off x="457200" y="1600200"/>
            <a:ext cx="8329642" cy="4900634"/>
          </a:xfrm>
        </p:spPr>
        <p:txBody>
          <a:bodyPr>
            <a:normAutofit lnSpcReduction="10000"/>
          </a:bodyPr>
          <a:lstStyle/>
          <a:p>
            <a:pPr>
              <a:buFontTx/>
              <a:buChar char="-"/>
            </a:pPr>
            <a:r>
              <a:rPr lang="es-MX" sz="3600" b="1" dirty="0" smtClean="0">
                <a:solidFill>
                  <a:schemeClr val="bg1"/>
                </a:solidFill>
              </a:rPr>
              <a:t>INTRODUCCION </a:t>
            </a:r>
            <a:r>
              <a:rPr lang="es-MX" sz="3600" b="1" dirty="0" smtClean="0">
                <a:solidFill>
                  <a:srgbClr val="FF0000"/>
                </a:solidFill>
              </a:rPr>
              <a:t>…7</a:t>
            </a:r>
          </a:p>
          <a:p>
            <a:pPr>
              <a:buFontTx/>
              <a:buChar char="-"/>
            </a:pPr>
            <a:r>
              <a:rPr lang="es-MX" sz="3600" b="1" dirty="0" smtClean="0">
                <a:solidFill>
                  <a:schemeClr val="bg1"/>
                </a:solidFill>
              </a:rPr>
              <a:t>EL ESTUDIO DEL FINANCIAMIENTO </a:t>
            </a:r>
            <a:r>
              <a:rPr lang="es-MX" sz="3600" b="1" dirty="0" smtClean="0">
                <a:solidFill>
                  <a:srgbClr val="FF0000"/>
                </a:solidFill>
              </a:rPr>
              <a:t>… 39</a:t>
            </a:r>
          </a:p>
          <a:p>
            <a:pPr>
              <a:buNone/>
            </a:pPr>
            <a:r>
              <a:rPr lang="es-MX" sz="3600" b="1" dirty="0" smtClean="0">
                <a:solidFill>
                  <a:schemeClr val="bg1"/>
                </a:solidFill>
              </a:rPr>
              <a:t>   I. OBJETIVO</a:t>
            </a:r>
            <a:r>
              <a:rPr lang="es-MX" sz="3600" b="1" dirty="0" smtClean="0">
                <a:solidFill>
                  <a:srgbClr val="FF0000"/>
                </a:solidFill>
              </a:rPr>
              <a:t>… 40</a:t>
            </a:r>
          </a:p>
          <a:p>
            <a:pPr>
              <a:buNone/>
            </a:pPr>
            <a:r>
              <a:rPr lang="es-MX" sz="3600" b="1" dirty="0" smtClean="0">
                <a:solidFill>
                  <a:schemeClr val="bg1"/>
                </a:solidFill>
              </a:rPr>
              <a:t>   II. EL FINANCIEMIENTO DE PROYECTOS EN GENERAL</a:t>
            </a:r>
            <a:r>
              <a:rPr lang="es-MX" sz="3600" b="1" dirty="0" smtClean="0">
                <a:solidFill>
                  <a:srgbClr val="FF0000"/>
                </a:solidFill>
              </a:rPr>
              <a:t>… 54</a:t>
            </a:r>
          </a:p>
          <a:p>
            <a:pPr>
              <a:buNone/>
            </a:pPr>
            <a:r>
              <a:rPr lang="es-MX" sz="3600" b="1" dirty="0" smtClean="0">
                <a:solidFill>
                  <a:schemeClr val="bg1"/>
                </a:solidFill>
              </a:rPr>
              <a:t>       a) Fuentes de recursos</a:t>
            </a:r>
            <a:r>
              <a:rPr lang="es-MX" sz="3600" b="1" dirty="0" smtClean="0">
                <a:solidFill>
                  <a:srgbClr val="FF0000"/>
                </a:solidFill>
              </a:rPr>
              <a:t>… 55</a:t>
            </a:r>
          </a:p>
          <a:p>
            <a:pPr>
              <a:buNone/>
            </a:pPr>
            <a:r>
              <a:rPr lang="es-MX" sz="3600" b="1" dirty="0" smtClean="0">
                <a:solidFill>
                  <a:schemeClr val="bg1"/>
                </a:solidFill>
              </a:rPr>
              <a:t>       b) Limitaciones del mercado de capitales</a:t>
            </a:r>
            <a:r>
              <a:rPr lang="es-MX" sz="3600" b="1" dirty="0" smtClean="0">
                <a:solidFill>
                  <a:srgbClr val="FF0000"/>
                </a:solidFill>
              </a:rPr>
              <a:t>…69</a:t>
            </a:r>
          </a:p>
          <a:p>
            <a:pPr>
              <a:buNone/>
            </a:pPr>
            <a:endParaRPr lang="es-MX" dirty="0"/>
          </a:p>
        </p:txBody>
      </p:sp>
      <p:sp>
        <p:nvSpPr>
          <p:cNvPr id="3" name="2 Marcador de número de diapositiva"/>
          <p:cNvSpPr>
            <a:spLocks noGrp="1"/>
          </p:cNvSpPr>
          <p:nvPr>
            <p:ph type="sldNum" sz="quarter" idx="12"/>
          </p:nvPr>
        </p:nvSpPr>
        <p:spPr/>
        <p:txBody>
          <a:bodyPr/>
          <a:lstStyle/>
          <a:p>
            <a:fld id="{2F9C412B-08EB-49E3-8EB8-1F5F95EFBFF0}" type="slidenum">
              <a:rPr lang="es-MX" smtClean="0"/>
              <a:pPr/>
              <a:t>3</a:t>
            </a:fld>
            <a:endParaRPr lang="es-MX"/>
          </a:p>
        </p:txBody>
      </p:sp>
    </p:spTree>
  </p:cSld>
  <p:clrMapOvr>
    <a:masterClrMapping/>
  </p:clrMapOvr>
  <p:transition advClick="0" advTm="1000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5357850"/>
          </a:xfrm>
        </p:spPr>
        <p:txBody>
          <a:bodyPr>
            <a:normAutofit/>
          </a:bodyPr>
          <a:lstStyle/>
          <a:p>
            <a:pPr algn="ctr">
              <a:buNone/>
            </a:pPr>
            <a:r>
              <a:rPr lang="es-MX" sz="4000" dirty="0" smtClean="0">
                <a:solidFill>
                  <a:srgbClr val="0000FF"/>
                </a:solidFill>
                <a:latin typeface="Berlin Sans FB Demi" pitchFamily="34" charset="0"/>
                <a:cs typeface="Arial" pitchFamily="34" charset="0"/>
              </a:rPr>
              <a:t>el de aquellas que precisan la formación previa de la empresa autónoma de servicio publico</a:t>
            </a:r>
            <a:r>
              <a:rPr lang="es-MX" sz="2800" dirty="0" smtClean="0">
                <a:latin typeface="Berlin Sans FB Demi" pitchFamily="34" charset="0"/>
                <a:cs typeface="Arial" pitchFamily="34" charset="0"/>
              </a:rPr>
              <a:t>[2]</a:t>
            </a:r>
            <a:r>
              <a:rPr lang="es-MX" sz="4000" dirty="0" smtClean="0">
                <a:solidFill>
                  <a:srgbClr val="192DE7"/>
                </a:solidFill>
                <a:latin typeface="Berlin Sans FB Demi" pitchFamily="34" charset="0"/>
                <a:cs typeface="Arial" pitchFamily="34" charset="0"/>
              </a:rPr>
              <a:t>;</a:t>
            </a:r>
            <a:r>
              <a:rPr lang="es-MX" sz="4000" dirty="0" smtClean="0">
                <a:latin typeface="Berlin Sans FB Demi" pitchFamily="34" charset="0"/>
                <a:cs typeface="Arial" pitchFamily="34" charset="0"/>
              </a:rPr>
              <a:t> </a:t>
            </a:r>
            <a:r>
              <a:rPr lang="es-MX" sz="4000" dirty="0" smtClean="0">
                <a:solidFill>
                  <a:srgbClr val="0000FF"/>
                </a:solidFill>
                <a:latin typeface="Berlin Sans FB Demi" pitchFamily="34" charset="0"/>
                <a:cs typeface="Arial" pitchFamily="34" charset="0"/>
              </a:rPr>
              <a:t>el de los que suponen problemas especiales vinculados con la localización o con el uso de ciertas patentes, y otros así. </a:t>
            </a:r>
          </a:p>
          <a:p>
            <a:pPr algn="ctr">
              <a:buNone/>
            </a:pPr>
            <a:endParaRPr lang="es-MX" sz="4000" dirty="0">
              <a:solidFill>
                <a:srgbClr val="CC00CC"/>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30</a:t>
            </a:fld>
            <a:endParaRPr lang="es-MX" dirty="0"/>
          </a:p>
        </p:txBody>
      </p:sp>
      <p:pic>
        <p:nvPicPr>
          <p:cNvPr id="6" name="5 Imagen" descr="euros.gif"/>
          <p:cNvPicPr>
            <a:picLocks noChangeAspect="1"/>
          </p:cNvPicPr>
          <p:nvPr/>
        </p:nvPicPr>
        <p:blipFill>
          <a:blip r:embed="rId3" cstate="print"/>
          <a:stretch>
            <a:fillRect/>
          </a:stretch>
        </p:blipFill>
        <p:spPr>
          <a:xfrm>
            <a:off x="285720" y="4214818"/>
            <a:ext cx="3111729" cy="2409835"/>
          </a:xfrm>
          <a:prstGeom prst="rect">
            <a:avLst/>
          </a:prstGeom>
        </p:spPr>
      </p:pic>
      <p:sp>
        <p:nvSpPr>
          <p:cNvPr id="5" name="4 Marcador de pie de página"/>
          <p:cNvSpPr>
            <a:spLocks noGrp="1"/>
          </p:cNvSpPr>
          <p:nvPr>
            <p:ph type="ftr" sz="quarter" idx="11"/>
          </p:nvPr>
        </p:nvSpPr>
        <p:spPr>
          <a:xfrm>
            <a:off x="0" y="5786454"/>
            <a:ext cx="9144000" cy="1071546"/>
          </a:xfrm>
        </p:spPr>
        <p:txBody>
          <a:bodyPr/>
          <a:lstStyle/>
          <a:p>
            <a:r>
              <a:rPr lang="es-MX" dirty="0" smtClean="0"/>
              <a:t>2] Hay casos, por ejemplo, en que se condiciona la concesión de créditos a la constitución de empresas autónomas para manejar puertos o centrales eléctricas cuya administración esta entregada a oficinas gubernamentales dependientes de un ministerio.</a:t>
            </a:r>
          </a:p>
          <a:p>
            <a:endParaRPr lang="es-MX" dirty="0"/>
          </a:p>
        </p:txBody>
      </p:sp>
    </p:spTree>
  </p:cSld>
  <p:clrMapOvr>
    <a:masterClrMapping/>
  </p:clrMapOvr>
  <p:transition advClick="0" advTm="10000">
    <p:split orient="vert"/>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Imagen" descr="multi.gif"/>
          <p:cNvPicPr>
            <a:picLocks noChangeAspect="1"/>
          </p:cNvPicPr>
          <p:nvPr/>
        </p:nvPicPr>
        <p:blipFill>
          <a:blip r:embed="rId3" cstate="print"/>
          <a:stretch>
            <a:fillRect/>
          </a:stretch>
        </p:blipFill>
        <p:spPr>
          <a:xfrm>
            <a:off x="1714480" y="3357562"/>
            <a:ext cx="4925466" cy="3100405"/>
          </a:xfrm>
          <a:prstGeom prst="rect">
            <a:avLst/>
          </a:prstGeom>
        </p:spPr>
      </p:pic>
      <p:sp>
        <p:nvSpPr>
          <p:cNvPr id="3" name="2 Marcador de contenido"/>
          <p:cNvSpPr>
            <a:spLocks noGrp="1"/>
          </p:cNvSpPr>
          <p:nvPr>
            <p:ph idx="1"/>
          </p:nvPr>
        </p:nvSpPr>
        <p:spPr>
          <a:xfrm>
            <a:off x="285720" y="285728"/>
            <a:ext cx="8401080" cy="4786346"/>
          </a:xfrm>
        </p:spPr>
        <p:txBody>
          <a:bodyPr/>
          <a:lstStyle/>
          <a:p>
            <a:pPr algn="ctr">
              <a:buNone/>
            </a:pPr>
            <a:r>
              <a:rPr lang="es-MX" sz="4000" b="1" dirty="0" smtClean="0">
                <a:solidFill>
                  <a:srgbClr val="7030A0"/>
                </a:solidFill>
              </a:rPr>
              <a:t>y, acompañar un esquema de los estatutos si se trata de la sociedad anónima, u otros antecedentes similares relacionados con las distintas formas de constitución legal.</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300</a:t>
            </a:fld>
            <a:endParaRPr lang="es-MX"/>
          </a:p>
        </p:txBody>
      </p:sp>
    </p:spTree>
  </p:cSld>
  <p:clrMapOvr>
    <a:masterClrMapping/>
  </p:clrMapOvr>
  <p:transition advClick="0" advTm="10000">
    <p:wedg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Imagen" descr="multi.gif"/>
          <p:cNvPicPr>
            <a:picLocks noChangeAspect="1"/>
          </p:cNvPicPr>
          <p:nvPr/>
        </p:nvPicPr>
        <p:blipFill>
          <a:blip r:embed="rId3" cstate="print"/>
          <a:stretch>
            <a:fillRect/>
          </a:stretch>
        </p:blipFill>
        <p:spPr>
          <a:xfrm>
            <a:off x="1714480" y="3357562"/>
            <a:ext cx="4925466" cy="3100405"/>
          </a:xfrm>
          <a:prstGeom prst="rect">
            <a:avLst/>
          </a:prstGeom>
        </p:spPr>
      </p:pic>
      <p:sp>
        <p:nvSpPr>
          <p:cNvPr id="3" name="2 Marcador de contenido"/>
          <p:cNvSpPr>
            <a:spLocks noGrp="1"/>
          </p:cNvSpPr>
          <p:nvPr>
            <p:ph idx="1"/>
          </p:nvPr>
        </p:nvSpPr>
        <p:spPr>
          <a:xfrm>
            <a:off x="285720" y="285728"/>
            <a:ext cx="8401080" cy="6215106"/>
          </a:xfrm>
        </p:spPr>
        <p:txBody>
          <a:bodyPr>
            <a:normAutofit/>
          </a:bodyPr>
          <a:lstStyle/>
          <a:p>
            <a:pPr algn="ctr">
              <a:buNone/>
            </a:pPr>
            <a:r>
              <a:rPr lang="es-MX" sz="4000" b="1" dirty="0" smtClean="0"/>
              <a:t>Es prácticamente inconcebible en la actualidad una empresa privada que este totalmente desconectada del sector publico. </a:t>
            </a:r>
            <a:endParaRPr lang="es-MX" sz="4000"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301</a:t>
            </a:fld>
            <a:endParaRPr lang="es-MX"/>
          </a:p>
        </p:txBody>
      </p:sp>
    </p:spTree>
  </p:cSld>
  <p:clrMapOvr>
    <a:masterClrMapping/>
  </p:clrMapOvr>
  <p:transition advClick="0" advTm="10000">
    <p:wheel spokes="1"/>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Imagen" descr="multi.gif"/>
          <p:cNvPicPr>
            <a:picLocks noChangeAspect="1"/>
          </p:cNvPicPr>
          <p:nvPr/>
        </p:nvPicPr>
        <p:blipFill>
          <a:blip r:embed="rId3" cstate="print"/>
          <a:stretch>
            <a:fillRect/>
          </a:stretch>
        </p:blipFill>
        <p:spPr>
          <a:xfrm>
            <a:off x="1714480" y="3357562"/>
            <a:ext cx="4925466" cy="3100405"/>
          </a:xfrm>
          <a:prstGeom prst="rect">
            <a:avLst/>
          </a:prstGeom>
        </p:spPr>
      </p:pic>
      <p:sp>
        <p:nvSpPr>
          <p:cNvPr id="3" name="2 Marcador de contenido"/>
          <p:cNvSpPr>
            <a:spLocks noGrp="1"/>
          </p:cNvSpPr>
          <p:nvPr>
            <p:ph idx="1"/>
          </p:nvPr>
        </p:nvSpPr>
        <p:spPr>
          <a:xfrm>
            <a:off x="285720" y="285728"/>
            <a:ext cx="8401080" cy="6215106"/>
          </a:xfrm>
        </p:spPr>
        <p:txBody>
          <a:bodyPr>
            <a:normAutofit/>
          </a:bodyPr>
          <a:lstStyle/>
          <a:p>
            <a:pPr algn="ctr">
              <a:buNone/>
            </a:pPr>
            <a:r>
              <a:rPr lang="es-MX" sz="4000" b="1" dirty="0" smtClean="0">
                <a:solidFill>
                  <a:srgbClr val="7030A0"/>
                </a:solidFill>
              </a:rPr>
              <a:t>Siempre habrá algún tipo de relaciones con las autoridades gubernamentales o locales, en forma de permisos municipales, autorizaciones de constitución, permisos de importación, etc</a:t>
            </a:r>
            <a:r>
              <a:rPr lang="es-MX" sz="4000" dirty="0" smtClean="0">
                <a:solidFill>
                  <a:srgbClr val="7030A0"/>
                </a:solidFill>
              </a:rPr>
              <a:t>. </a:t>
            </a:r>
            <a:endParaRPr lang="es-MX" sz="4000" dirty="0">
              <a:solidFill>
                <a:srgbClr val="7030A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302</a:t>
            </a:fld>
            <a:endParaRPr lang="es-MX"/>
          </a:p>
        </p:txBody>
      </p:sp>
    </p:spTree>
  </p:cSld>
  <p:clrMapOvr>
    <a:masterClrMapping/>
  </p:clrMapOvr>
  <p:transition advClick="0" advTm="10000">
    <p:zoom dir="in"/>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Imagen" descr="multi.gif"/>
          <p:cNvPicPr>
            <a:picLocks noChangeAspect="1"/>
          </p:cNvPicPr>
          <p:nvPr/>
        </p:nvPicPr>
        <p:blipFill>
          <a:blip r:embed="rId3" cstate="print"/>
          <a:stretch>
            <a:fillRect/>
          </a:stretch>
        </p:blipFill>
        <p:spPr>
          <a:xfrm>
            <a:off x="1714480" y="3357562"/>
            <a:ext cx="4925466" cy="3100405"/>
          </a:xfrm>
          <a:prstGeom prst="rect">
            <a:avLst/>
          </a:prstGeom>
        </p:spPr>
      </p:pic>
      <p:sp>
        <p:nvSpPr>
          <p:cNvPr id="3" name="2 Marcador de contenido"/>
          <p:cNvSpPr>
            <a:spLocks noGrp="1"/>
          </p:cNvSpPr>
          <p:nvPr>
            <p:ph idx="1"/>
          </p:nvPr>
        </p:nvSpPr>
        <p:spPr>
          <a:xfrm>
            <a:off x="285720" y="285728"/>
            <a:ext cx="8401080" cy="6215106"/>
          </a:xfrm>
        </p:spPr>
        <p:txBody>
          <a:bodyPr>
            <a:normAutofit/>
          </a:bodyPr>
          <a:lstStyle/>
          <a:p>
            <a:pPr algn="ctr">
              <a:buNone/>
            </a:pPr>
            <a:r>
              <a:rPr lang="es-MX" sz="4000" b="1" dirty="0" smtClean="0"/>
              <a:t>Todas estas vinculaciones dan origen a un problema de “relaciones oficiales” cuya intensidad o importancia  variara en los diferentes países, pero que siempre se haré presente. </a:t>
            </a:r>
            <a:endParaRPr lang="es-MX" sz="4000" b="1"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303</a:t>
            </a:fld>
            <a:endParaRPr lang="es-MX"/>
          </a:p>
        </p:txBody>
      </p:sp>
    </p:spTree>
  </p:cSld>
  <p:clrMapOvr>
    <a:masterClrMapping/>
  </p:clrMapOvr>
  <p:transition advClick="0" advTm="10000">
    <p:wedg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Imagen" descr="multi.gif"/>
          <p:cNvPicPr>
            <a:picLocks noChangeAspect="1"/>
          </p:cNvPicPr>
          <p:nvPr/>
        </p:nvPicPr>
        <p:blipFill>
          <a:blip r:embed="rId3" cstate="print"/>
          <a:stretch>
            <a:fillRect/>
          </a:stretch>
        </p:blipFill>
        <p:spPr>
          <a:xfrm>
            <a:off x="1714480" y="3357562"/>
            <a:ext cx="4925466" cy="3100405"/>
          </a:xfrm>
          <a:prstGeom prst="rect">
            <a:avLst/>
          </a:prstGeom>
        </p:spPr>
      </p:pic>
      <p:sp>
        <p:nvSpPr>
          <p:cNvPr id="3" name="2 Marcador de contenido"/>
          <p:cNvSpPr>
            <a:spLocks noGrp="1"/>
          </p:cNvSpPr>
          <p:nvPr>
            <p:ph idx="1"/>
          </p:nvPr>
        </p:nvSpPr>
        <p:spPr>
          <a:xfrm>
            <a:off x="285720" y="285728"/>
            <a:ext cx="8401080" cy="6215106"/>
          </a:xfrm>
        </p:spPr>
        <p:txBody>
          <a:bodyPr>
            <a:normAutofit/>
          </a:bodyPr>
          <a:lstStyle/>
          <a:p>
            <a:pPr algn="ctr">
              <a:buNone/>
            </a:pPr>
            <a:r>
              <a:rPr lang="es-MX" sz="4000" b="1" dirty="0" smtClean="0">
                <a:solidFill>
                  <a:srgbClr val="7030A0"/>
                </a:solidFill>
              </a:rPr>
              <a:t>No se podrá pretender prever todos los casos ni las contingencias que pueden surgir de este aspecto del problema; sin embargo, hay algunos que pueden ser básicos. </a:t>
            </a:r>
            <a:endParaRPr lang="es-MX" sz="4000" b="1" dirty="0">
              <a:solidFill>
                <a:srgbClr val="7030A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304</a:t>
            </a:fld>
            <a:endParaRPr lang="es-MX"/>
          </a:p>
        </p:txBody>
      </p:sp>
    </p:spTree>
  </p:cSld>
  <p:clrMapOvr>
    <a:masterClrMapping/>
  </p:clrMapOvr>
  <p:transition advClick="0" advTm="10000">
    <p:wheel spokes="2"/>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Imagen" descr="multi.gif"/>
          <p:cNvPicPr>
            <a:picLocks noChangeAspect="1"/>
          </p:cNvPicPr>
          <p:nvPr/>
        </p:nvPicPr>
        <p:blipFill>
          <a:blip r:embed="rId3" cstate="print"/>
          <a:stretch>
            <a:fillRect/>
          </a:stretch>
        </p:blipFill>
        <p:spPr>
          <a:xfrm>
            <a:off x="1714480" y="3357562"/>
            <a:ext cx="4925466" cy="3100405"/>
          </a:xfrm>
          <a:prstGeom prst="rect">
            <a:avLst/>
          </a:prstGeom>
        </p:spPr>
      </p:pic>
      <p:sp>
        <p:nvSpPr>
          <p:cNvPr id="3" name="2 Marcador de contenido"/>
          <p:cNvSpPr>
            <a:spLocks noGrp="1"/>
          </p:cNvSpPr>
          <p:nvPr>
            <p:ph idx="1"/>
          </p:nvPr>
        </p:nvSpPr>
        <p:spPr>
          <a:xfrm>
            <a:off x="285720" y="285728"/>
            <a:ext cx="8401080" cy="6215106"/>
          </a:xfrm>
        </p:spPr>
        <p:txBody>
          <a:bodyPr>
            <a:noAutofit/>
          </a:bodyPr>
          <a:lstStyle/>
          <a:p>
            <a:pPr algn="ctr">
              <a:buNone/>
            </a:pPr>
            <a:r>
              <a:rPr lang="es-MX" sz="4000" b="1" dirty="0" smtClean="0"/>
              <a:t>Así, por ejemplo, si por razones técnicas y económicas se ha decidido cierto emplazamiento para una industria, habrá que confrontar esta selección con las disposiciones legales vigentes. </a:t>
            </a:r>
            <a:endParaRPr lang="es-MX" sz="4000" b="1"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305</a:t>
            </a:fld>
            <a:endParaRPr lang="es-MX"/>
          </a:p>
        </p:txBody>
      </p:sp>
    </p:spTree>
  </p:cSld>
  <p:clrMapOvr>
    <a:masterClrMapping/>
  </p:clrMapOvr>
  <p:transition advClick="0" advTm="10000">
    <p:zoom/>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Imagen" descr="multi.gif"/>
          <p:cNvPicPr>
            <a:picLocks noChangeAspect="1"/>
          </p:cNvPicPr>
          <p:nvPr/>
        </p:nvPicPr>
        <p:blipFill>
          <a:blip r:embed="rId3" cstate="print"/>
          <a:stretch>
            <a:fillRect/>
          </a:stretch>
        </p:blipFill>
        <p:spPr>
          <a:xfrm>
            <a:off x="1714480" y="3357562"/>
            <a:ext cx="4925466" cy="3100405"/>
          </a:xfrm>
          <a:prstGeom prst="rect">
            <a:avLst/>
          </a:prstGeom>
        </p:spPr>
      </p:pic>
      <p:sp>
        <p:nvSpPr>
          <p:cNvPr id="3" name="2 Marcador de contenido"/>
          <p:cNvSpPr>
            <a:spLocks noGrp="1"/>
          </p:cNvSpPr>
          <p:nvPr>
            <p:ph idx="1"/>
          </p:nvPr>
        </p:nvSpPr>
        <p:spPr>
          <a:xfrm>
            <a:off x="285720" y="285728"/>
            <a:ext cx="8401080" cy="6215106"/>
          </a:xfrm>
        </p:spPr>
        <p:txBody>
          <a:bodyPr>
            <a:noAutofit/>
          </a:bodyPr>
          <a:lstStyle/>
          <a:p>
            <a:pPr algn="ctr">
              <a:buNone/>
            </a:pPr>
            <a:r>
              <a:rPr lang="es-MX" sz="4000" b="1" dirty="0" smtClean="0">
                <a:solidFill>
                  <a:srgbClr val="7030A0"/>
                </a:solidFill>
              </a:rPr>
              <a:t>De la misma manera, si la autorización para la constitución legal de una sociedad anónima tiene ciertos plazos reglamentarios, estos se deben conjugar con necesidades del programa de trabajo tales como la obtención de créditos de inversión con que se cuente.</a:t>
            </a:r>
            <a:endParaRPr lang="es-MX" sz="4000" b="1" dirty="0">
              <a:solidFill>
                <a:srgbClr val="7030A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306</a:t>
            </a:fld>
            <a:endParaRPr lang="es-MX"/>
          </a:p>
        </p:txBody>
      </p:sp>
    </p:spTree>
  </p:cSld>
  <p:clrMapOvr>
    <a:masterClrMapping/>
  </p:clrMapOvr>
  <p:transition advClick="0" advTm="10000">
    <p:diamond/>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4" name="3 Imagen" descr="multi.gif"/>
          <p:cNvPicPr>
            <a:picLocks noChangeAspect="1"/>
          </p:cNvPicPr>
          <p:nvPr/>
        </p:nvPicPr>
        <p:blipFill>
          <a:blip r:embed="rId3" cstate="print"/>
          <a:stretch>
            <a:fillRect/>
          </a:stretch>
        </p:blipFill>
        <p:spPr>
          <a:xfrm>
            <a:off x="1714480" y="3357562"/>
            <a:ext cx="4925466" cy="3100405"/>
          </a:xfrm>
          <a:prstGeom prst="rect">
            <a:avLst/>
          </a:prstGeom>
        </p:spPr>
      </p:pic>
      <p:sp>
        <p:nvSpPr>
          <p:cNvPr id="3" name="2 Marcador de contenido"/>
          <p:cNvSpPr>
            <a:spLocks noGrp="1"/>
          </p:cNvSpPr>
          <p:nvPr>
            <p:ph idx="1"/>
          </p:nvPr>
        </p:nvSpPr>
        <p:spPr>
          <a:xfrm>
            <a:off x="285720" y="285728"/>
            <a:ext cx="8401080" cy="6215106"/>
          </a:xfrm>
        </p:spPr>
        <p:txBody>
          <a:bodyPr/>
          <a:lstStyle/>
          <a:p>
            <a:pPr algn="ctr">
              <a:buNone/>
            </a:pPr>
            <a:r>
              <a:rPr lang="es-MX" sz="4000" b="1" dirty="0" smtClean="0"/>
              <a:t>Aunque acordados en principio, estos créditos solo podrán hacerse efectivos una vez organizada legalmente la empresa y del descuido de estos aspectos del problema pueden resultar retrasos simplemente por mala coordinación de fechas.</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307</a:t>
            </a:fld>
            <a:endParaRPr lang="es-MX"/>
          </a:p>
        </p:txBody>
      </p:sp>
    </p:spTree>
  </p:cSld>
  <p:clrMapOvr>
    <a:masterClrMapping/>
  </p:clrMapOvr>
  <p:transition advClick="0" advTm="10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negoccio.gif"/>
          <p:cNvPicPr>
            <a:picLocks noChangeAspect="1"/>
          </p:cNvPicPr>
          <p:nvPr/>
        </p:nvPicPr>
        <p:blipFill>
          <a:blip r:embed="rId3" cstate="print"/>
          <a:stretch>
            <a:fillRect/>
          </a:stretch>
        </p:blipFill>
        <p:spPr>
          <a:xfrm>
            <a:off x="5857884" y="4095735"/>
            <a:ext cx="2857515" cy="2762265"/>
          </a:xfrm>
          <a:prstGeom prst="rect">
            <a:avLst/>
          </a:prstGeom>
        </p:spPr>
      </p:pic>
      <p:sp>
        <p:nvSpPr>
          <p:cNvPr id="3" name="2 Marcador de contenido"/>
          <p:cNvSpPr>
            <a:spLocks noGrp="1"/>
          </p:cNvSpPr>
          <p:nvPr>
            <p:ph idx="1"/>
          </p:nvPr>
        </p:nvSpPr>
        <p:spPr>
          <a:xfrm>
            <a:off x="500034" y="714356"/>
            <a:ext cx="8072494" cy="4357718"/>
          </a:xfrm>
        </p:spPr>
        <p:txBody>
          <a:bodyPr>
            <a:normAutofit/>
          </a:bodyPr>
          <a:lstStyle/>
          <a:p>
            <a:pPr algn="ctr">
              <a:buNone/>
            </a:pPr>
            <a:r>
              <a:rPr lang="es-MX" sz="4000" b="1" dirty="0" smtClean="0">
                <a:solidFill>
                  <a:schemeClr val="bg1">
                    <a:lumMod val="85000"/>
                  </a:schemeClr>
                </a:solidFill>
              </a:rPr>
              <a:t>Muy importante es el caso de aquellos proyectos que solo podrán funcionar satisfactoriamente si se establecen ciertos incentivos  que dependen del sector publico</a:t>
            </a:r>
            <a:r>
              <a:rPr lang="es-MX" sz="2800" b="1" dirty="0" smtClean="0"/>
              <a:t>[24] </a:t>
            </a:r>
            <a:endParaRPr lang="es-MX" sz="2800" b="1" dirty="0"/>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308</a:t>
            </a:fld>
            <a:endParaRPr lang="es-MX"/>
          </a:p>
        </p:txBody>
      </p:sp>
      <p:sp>
        <p:nvSpPr>
          <p:cNvPr id="6" name="5 Marcador de pie de página"/>
          <p:cNvSpPr>
            <a:spLocks noGrp="1"/>
          </p:cNvSpPr>
          <p:nvPr>
            <p:ph type="ftr" sz="quarter" idx="11"/>
          </p:nvPr>
        </p:nvSpPr>
        <p:spPr>
          <a:xfrm>
            <a:off x="0" y="6208731"/>
            <a:ext cx="9144000" cy="649269"/>
          </a:xfrm>
        </p:spPr>
        <p:txBody>
          <a:bodyPr/>
          <a:lstStyle/>
          <a:p>
            <a:r>
              <a:rPr lang="es-MX" dirty="0" smtClean="0"/>
              <a:t>24] protecciones aduaneras, exención de impuestos, eliminación de tipos preferenciales de cambio para el producto extranjero competidor, etc.</a:t>
            </a:r>
          </a:p>
          <a:p>
            <a:endParaRPr lang="es-MX" dirty="0"/>
          </a:p>
        </p:txBody>
      </p:sp>
    </p:spTree>
  </p:cSld>
  <p:clrMapOvr>
    <a:masterClrMapping/>
  </p:clrMapOvr>
  <p:transition advClick="0" advTm="1000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negoccio.gif"/>
          <p:cNvPicPr>
            <a:picLocks noChangeAspect="1"/>
          </p:cNvPicPr>
          <p:nvPr/>
        </p:nvPicPr>
        <p:blipFill>
          <a:blip r:embed="rId3" cstate="print"/>
          <a:stretch>
            <a:fillRect/>
          </a:stretch>
        </p:blipFill>
        <p:spPr>
          <a:xfrm>
            <a:off x="5857884" y="4095735"/>
            <a:ext cx="2857515" cy="2762265"/>
          </a:xfrm>
          <a:prstGeom prst="rect">
            <a:avLst/>
          </a:prstGeom>
        </p:spPr>
      </p:pic>
      <p:sp>
        <p:nvSpPr>
          <p:cNvPr id="3" name="2 Marcador de contenido"/>
          <p:cNvSpPr>
            <a:spLocks noGrp="1"/>
          </p:cNvSpPr>
          <p:nvPr>
            <p:ph idx="1"/>
          </p:nvPr>
        </p:nvSpPr>
        <p:spPr>
          <a:xfrm>
            <a:off x="285720" y="285728"/>
            <a:ext cx="8401080" cy="6215106"/>
          </a:xfrm>
        </p:spPr>
        <p:txBody>
          <a:bodyPr>
            <a:normAutofit/>
          </a:bodyPr>
          <a:lstStyle/>
          <a:p>
            <a:pPr algn="ctr">
              <a:buNone/>
            </a:pPr>
            <a:endParaRPr lang="es-MX" sz="4000" b="1" dirty="0" smtClean="0">
              <a:solidFill>
                <a:srgbClr val="92D050"/>
              </a:solidFill>
            </a:endParaRPr>
          </a:p>
          <a:p>
            <a:pPr algn="ctr">
              <a:buNone/>
            </a:pPr>
            <a:r>
              <a:rPr lang="es-MX" sz="4000" b="1" dirty="0" smtClean="0">
                <a:solidFill>
                  <a:srgbClr val="92D050"/>
                </a:solidFill>
              </a:rPr>
              <a:t>Es posible que tal proyecto haya recibido prioridad por parte de una entidad oficial aun cuando, dadas las realidades del mercado, no pueda operar satisfactoriamente. </a:t>
            </a:r>
            <a:endParaRPr lang="es-MX" sz="4000" b="1" dirty="0">
              <a:solidFill>
                <a:srgbClr val="92D050"/>
              </a:solidFill>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309</a:t>
            </a:fld>
            <a:endParaRPr lang="es-MX"/>
          </a:p>
        </p:txBody>
      </p:sp>
    </p:spTree>
  </p:cSld>
  <p:clrMapOvr>
    <a:masterClrMapping/>
  </p:clrMapOvr>
  <p:transition advClick="0" advTm="10000">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5357850"/>
          </a:xfrm>
        </p:spPr>
        <p:txBody>
          <a:bodyPr>
            <a:normAutofit/>
          </a:bodyPr>
          <a:lstStyle/>
          <a:p>
            <a:pPr algn="ctr">
              <a:buNone/>
            </a:pPr>
            <a:r>
              <a:rPr lang="es-MX" sz="4000" dirty="0" smtClean="0">
                <a:solidFill>
                  <a:srgbClr val="CC00CC"/>
                </a:solidFill>
                <a:latin typeface="Berlin Sans FB Demi" pitchFamily="34" charset="0"/>
                <a:cs typeface="Arial" pitchFamily="34" charset="0"/>
              </a:rPr>
              <a:t>Cuando este tipo de cuestiones relacionadas con la organización y estructura legal alcanza relieves especiales por diversas circunstancias, pueden ejercer una influencia muy grande en la formulación de aspectos parciales del proyecto e incluso en la decisión final.</a:t>
            </a:r>
          </a:p>
          <a:p>
            <a:pPr algn="ctr">
              <a:buNone/>
            </a:pPr>
            <a:endParaRPr lang="es-MX" sz="4000" dirty="0">
              <a:solidFill>
                <a:srgbClr val="CC00CC"/>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31</a:t>
            </a:fld>
            <a:endParaRPr lang="es-MX" dirty="0"/>
          </a:p>
        </p:txBody>
      </p:sp>
      <p:pic>
        <p:nvPicPr>
          <p:cNvPr id="6" name="5 Imagen" descr="euros.gif"/>
          <p:cNvPicPr>
            <a:picLocks noChangeAspect="1"/>
          </p:cNvPicPr>
          <p:nvPr/>
        </p:nvPicPr>
        <p:blipFill>
          <a:blip r:embed="rId3" cstate="print"/>
          <a:stretch>
            <a:fillRect/>
          </a:stretch>
        </p:blipFill>
        <p:spPr>
          <a:xfrm>
            <a:off x="285720" y="4214818"/>
            <a:ext cx="3111729" cy="2409835"/>
          </a:xfrm>
          <a:prstGeom prst="rect">
            <a:avLst/>
          </a:prstGeom>
        </p:spPr>
      </p:pic>
    </p:spTree>
  </p:cSld>
  <p:clrMapOvr>
    <a:masterClrMapping/>
  </p:clrMapOvr>
  <p:transition advClick="0" advTm="10000">
    <p:strips dir="rd"/>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negoccio.gif"/>
          <p:cNvPicPr>
            <a:picLocks noChangeAspect="1"/>
          </p:cNvPicPr>
          <p:nvPr/>
        </p:nvPicPr>
        <p:blipFill>
          <a:blip r:embed="rId3" cstate="print"/>
          <a:stretch>
            <a:fillRect/>
          </a:stretch>
        </p:blipFill>
        <p:spPr>
          <a:xfrm>
            <a:off x="5857884" y="4095735"/>
            <a:ext cx="2857515" cy="2762265"/>
          </a:xfrm>
          <a:prstGeom prst="rect">
            <a:avLst/>
          </a:prstGeom>
        </p:spPr>
      </p:pic>
      <p:sp>
        <p:nvSpPr>
          <p:cNvPr id="3" name="2 Marcador de contenido"/>
          <p:cNvSpPr>
            <a:spLocks noGrp="1"/>
          </p:cNvSpPr>
          <p:nvPr>
            <p:ph idx="1"/>
          </p:nvPr>
        </p:nvSpPr>
        <p:spPr>
          <a:xfrm>
            <a:off x="285720" y="428604"/>
            <a:ext cx="8401080" cy="6215106"/>
          </a:xfrm>
        </p:spPr>
        <p:txBody>
          <a:bodyPr/>
          <a:lstStyle/>
          <a:p>
            <a:pPr algn="ctr">
              <a:buNone/>
            </a:pPr>
            <a:endParaRPr lang="es-MX" sz="4000" b="1" dirty="0" smtClean="0">
              <a:solidFill>
                <a:schemeClr val="bg1">
                  <a:lumMod val="85000"/>
                </a:schemeClr>
              </a:solidFill>
            </a:endParaRPr>
          </a:p>
          <a:p>
            <a:pPr algn="ctr">
              <a:buNone/>
            </a:pPr>
            <a:r>
              <a:rPr lang="es-MX" sz="4000" b="1" dirty="0" smtClean="0">
                <a:solidFill>
                  <a:schemeClr val="bg1">
                    <a:lumMod val="85000"/>
                  </a:schemeClr>
                </a:solidFill>
              </a:rPr>
              <a:t>Si es así, el éxito del proyecto dependerá de que se tomen oportunamente aquellas medidas de estimulo que se consideraron necesarias cuando se le dio prioridad, </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310</a:t>
            </a:fld>
            <a:endParaRPr lang="es-MX"/>
          </a:p>
        </p:txBody>
      </p:sp>
    </p:spTree>
  </p:cSld>
  <p:clrMapOvr>
    <a:masterClrMapping/>
  </p:clrMapOvr>
  <p:transition advClick="0" advTm="10000">
    <p:dissolv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negoccio.gif"/>
          <p:cNvPicPr>
            <a:picLocks noChangeAspect="1"/>
          </p:cNvPicPr>
          <p:nvPr/>
        </p:nvPicPr>
        <p:blipFill>
          <a:blip r:embed="rId3" cstate="print"/>
          <a:stretch>
            <a:fillRect/>
          </a:stretch>
        </p:blipFill>
        <p:spPr>
          <a:xfrm>
            <a:off x="5857884" y="4095735"/>
            <a:ext cx="2857515" cy="2762265"/>
          </a:xfrm>
          <a:prstGeom prst="rect">
            <a:avLst/>
          </a:prstGeom>
        </p:spPr>
      </p:pic>
      <p:sp>
        <p:nvSpPr>
          <p:cNvPr id="3" name="2 Marcador de contenido"/>
          <p:cNvSpPr>
            <a:spLocks noGrp="1"/>
          </p:cNvSpPr>
          <p:nvPr>
            <p:ph idx="1"/>
          </p:nvPr>
        </p:nvSpPr>
        <p:spPr>
          <a:xfrm>
            <a:off x="500034" y="428604"/>
            <a:ext cx="7715304" cy="6215106"/>
          </a:xfrm>
        </p:spPr>
        <p:txBody>
          <a:bodyPr/>
          <a:lstStyle/>
          <a:p>
            <a:pPr algn="ctr">
              <a:buNone/>
            </a:pPr>
            <a:endParaRPr lang="es-MX" sz="4000" b="1" dirty="0" smtClean="0">
              <a:solidFill>
                <a:srgbClr val="92D050"/>
              </a:solidFill>
            </a:endParaRPr>
          </a:p>
          <a:p>
            <a:pPr algn="ctr">
              <a:buNone/>
            </a:pPr>
            <a:r>
              <a:rPr lang="es-MX" sz="4000" b="1" dirty="0" smtClean="0">
                <a:solidFill>
                  <a:srgbClr val="92D050"/>
                </a:solidFill>
              </a:rPr>
              <a:t>por que desde la aprobación formal de estas medidas hasta su vigencia puede transcurrir algún tiempo. </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311</a:t>
            </a:fld>
            <a:endParaRPr lang="es-MX"/>
          </a:p>
        </p:txBody>
      </p:sp>
    </p:spTree>
  </p:cSld>
  <p:clrMapOvr>
    <a:masterClrMapping/>
  </p:clrMapOvr>
  <p:transition advClick="0" advTm="10000">
    <p:wheel spokes="3"/>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negoccio.gif"/>
          <p:cNvPicPr>
            <a:picLocks noChangeAspect="1"/>
          </p:cNvPicPr>
          <p:nvPr/>
        </p:nvPicPr>
        <p:blipFill>
          <a:blip r:embed="rId3" cstate="print"/>
          <a:stretch>
            <a:fillRect/>
          </a:stretch>
        </p:blipFill>
        <p:spPr>
          <a:xfrm>
            <a:off x="5857884" y="4095735"/>
            <a:ext cx="2857515" cy="2762265"/>
          </a:xfrm>
          <a:prstGeom prst="rect">
            <a:avLst/>
          </a:prstGeom>
        </p:spPr>
      </p:pic>
      <p:sp>
        <p:nvSpPr>
          <p:cNvPr id="3" name="2 Marcador de contenido"/>
          <p:cNvSpPr>
            <a:spLocks noGrp="1"/>
          </p:cNvSpPr>
          <p:nvPr>
            <p:ph idx="1"/>
          </p:nvPr>
        </p:nvSpPr>
        <p:spPr>
          <a:xfrm>
            <a:off x="285720" y="428604"/>
            <a:ext cx="8401080" cy="6215106"/>
          </a:xfrm>
        </p:spPr>
        <p:txBody>
          <a:bodyPr/>
          <a:lstStyle/>
          <a:p>
            <a:pPr algn="ctr">
              <a:buNone/>
            </a:pPr>
            <a:endParaRPr lang="es-MX" sz="4000" b="1" dirty="0" smtClean="0">
              <a:solidFill>
                <a:schemeClr val="bg1">
                  <a:lumMod val="85000"/>
                </a:schemeClr>
              </a:solidFill>
            </a:endParaRPr>
          </a:p>
          <a:p>
            <a:pPr algn="ctr">
              <a:buNone/>
            </a:pPr>
            <a:r>
              <a:rPr lang="es-MX" sz="4000" b="1" dirty="0" smtClean="0">
                <a:solidFill>
                  <a:schemeClr val="bg1">
                    <a:lumMod val="85000"/>
                  </a:schemeClr>
                </a:solidFill>
              </a:rPr>
              <a:t>En este sentido, el proyecto no solo debiera ser explicito, sino también participar en lo posible las tramitaciones requeridas para el éxito de la iniciativa.</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312</a:t>
            </a:fld>
            <a:endParaRPr lang="es-MX"/>
          </a:p>
        </p:txBody>
      </p:sp>
    </p:spTree>
  </p:cSld>
  <p:clrMapOvr>
    <a:masterClrMapping/>
  </p:clrMapOvr>
  <p:transition advClick="0" advTm="10000">
    <p:blinds dir="vert"/>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negoccio.gif"/>
          <p:cNvPicPr>
            <a:picLocks noChangeAspect="1"/>
          </p:cNvPicPr>
          <p:nvPr/>
        </p:nvPicPr>
        <p:blipFill>
          <a:blip r:embed="rId3" cstate="print"/>
          <a:stretch>
            <a:fillRect/>
          </a:stretch>
        </p:blipFill>
        <p:spPr>
          <a:xfrm>
            <a:off x="5857884" y="4095735"/>
            <a:ext cx="2857515" cy="2762265"/>
          </a:xfrm>
          <a:prstGeom prst="rect">
            <a:avLst/>
          </a:prstGeom>
        </p:spPr>
      </p:pic>
      <p:sp>
        <p:nvSpPr>
          <p:cNvPr id="3" name="2 Marcador de contenido"/>
          <p:cNvSpPr>
            <a:spLocks noGrp="1"/>
          </p:cNvSpPr>
          <p:nvPr>
            <p:ph idx="1"/>
          </p:nvPr>
        </p:nvSpPr>
        <p:spPr>
          <a:xfrm>
            <a:off x="285720" y="285728"/>
            <a:ext cx="8401080" cy="6215106"/>
          </a:xfrm>
        </p:spPr>
        <p:txBody>
          <a:bodyPr>
            <a:normAutofit lnSpcReduction="10000"/>
          </a:bodyPr>
          <a:lstStyle/>
          <a:p>
            <a:pPr algn="ctr">
              <a:buNone/>
            </a:pPr>
            <a:endParaRPr lang="es-MX" sz="4000" b="1" dirty="0" smtClean="0">
              <a:solidFill>
                <a:srgbClr val="92D050"/>
              </a:solidFill>
            </a:endParaRPr>
          </a:p>
          <a:p>
            <a:pPr algn="ctr">
              <a:buNone/>
            </a:pPr>
            <a:r>
              <a:rPr lang="es-MX" sz="4000" b="1" dirty="0" smtClean="0">
                <a:solidFill>
                  <a:srgbClr val="92D050"/>
                </a:solidFill>
              </a:rPr>
              <a:t>Problemas similares en proyectos realizados por el sector público. Aunque conceptualmente el sector público constituye una unidad homogénea en la práctica esta compuesto por numerosas administraciones y entidades cuya perfecta coordinación es difícil de alcanzar. </a:t>
            </a:r>
            <a:endParaRPr lang="es-MX" sz="4000" b="1" dirty="0">
              <a:solidFill>
                <a:srgbClr val="92D050"/>
              </a:solidFill>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313</a:t>
            </a:fld>
            <a:endParaRPr lang="es-MX"/>
          </a:p>
        </p:txBody>
      </p:sp>
    </p:spTree>
  </p:cSld>
  <p:clrMapOvr>
    <a:masterClrMapping/>
  </p:clrMapOvr>
  <p:transition advClick="0" advTm="10000">
    <p:wheel spokes="1"/>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negoccio.gif"/>
          <p:cNvPicPr>
            <a:picLocks noChangeAspect="1"/>
          </p:cNvPicPr>
          <p:nvPr/>
        </p:nvPicPr>
        <p:blipFill>
          <a:blip r:embed="rId3" cstate="print"/>
          <a:stretch>
            <a:fillRect/>
          </a:stretch>
        </p:blipFill>
        <p:spPr>
          <a:xfrm>
            <a:off x="5857884" y="4095735"/>
            <a:ext cx="2857515" cy="2762265"/>
          </a:xfrm>
          <a:prstGeom prst="rect">
            <a:avLst/>
          </a:prstGeom>
        </p:spPr>
      </p:pic>
      <p:sp>
        <p:nvSpPr>
          <p:cNvPr id="3" name="2 Marcador de contenido"/>
          <p:cNvSpPr>
            <a:spLocks noGrp="1"/>
          </p:cNvSpPr>
          <p:nvPr>
            <p:ph idx="1"/>
          </p:nvPr>
        </p:nvSpPr>
        <p:spPr>
          <a:xfrm>
            <a:off x="285720" y="285728"/>
            <a:ext cx="8401080" cy="6215106"/>
          </a:xfrm>
        </p:spPr>
        <p:txBody>
          <a:bodyPr/>
          <a:lstStyle/>
          <a:p>
            <a:pPr algn="ctr">
              <a:buNone/>
            </a:pPr>
            <a:endParaRPr lang="es-MX" sz="4000" b="1" dirty="0" smtClean="0">
              <a:solidFill>
                <a:schemeClr val="bg1">
                  <a:lumMod val="85000"/>
                </a:schemeClr>
              </a:solidFill>
            </a:endParaRPr>
          </a:p>
          <a:p>
            <a:pPr algn="ctr">
              <a:buNone/>
            </a:pPr>
            <a:r>
              <a:rPr lang="es-MX" sz="4000" b="1" dirty="0" smtClean="0">
                <a:solidFill>
                  <a:schemeClr val="bg1">
                    <a:lumMod val="85000"/>
                  </a:schemeClr>
                </a:solidFill>
              </a:rPr>
              <a:t>Puede muy bien ocurrir que se organice una empresa fiscal con una estructura de empresa privada, aun cuando sea financiada y operada por el sector publico, y luego se la deje abandonada a su propia suerte. </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314</a:t>
            </a:fld>
            <a:endParaRPr lang="es-MX"/>
          </a:p>
        </p:txBody>
      </p:sp>
    </p:spTree>
  </p:cSld>
  <p:clrMapOvr>
    <a:masterClrMapping/>
  </p:clrMapOvr>
  <p:transition advClick="0" advTm="10000">
    <p:dissolv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negoccio.gif"/>
          <p:cNvPicPr>
            <a:picLocks noChangeAspect="1"/>
          </p:cNvPicPr>
          <p:nvPr/>
        </p:nvPicPr>
        <p:blipFill>
          <a:blip r:embed="rId3" cstate="print"/>
          <a:stretch>
            <a:fillRect/>
          </a:stretch>
        </p:blipFill>
        <p:spPr>
          <a:xfrm>
            <a:off x="5857884" y="4095735"/>
            <a:ext cx="2857515" cy="2762265"/>
          </a:xfrm>
          <a:prstGeom prst="rect">
            <a:avLst/>
          </a:prstGeom>
        </p:spPr>
      </p:pic>
      <p:sp>
        <p:nvSpPr>
          <p:cNvPr id="3" name="2 Marcador de contenido"/>
          <p:cNvSpPr>
            <a:spLocks noGrp="1"/>
          </p:cNvSpPr>
          <p:nvPr>
            <p:ph idx="1"/>
          </p:nvPr>
        </p:nvSpPr>
        <p:spPr>
          <a:xfrm>
            <a:off x="500034" y="0"/>
            <a:ext cx="8072494" cy="6215106"/>
          </a:xfrm>
        </p:spPr>
        <p:txBody>
          <a:bodyPr/>
          <a:lstStyle/>
          <a:p>
            <a:pPr algn="ctr">
              <a:buNone/>
            </a:pPr>
            <a:endParaRPr lang="es-MX" sz="4000" b="1" dirty="0" smtClean="0">
              <a:solidFill>
                <a:srgbClr val="92D050"/>
              </a:solidFill>
            </a:endParaRPr>
          </a:p>
          <a:p>
            <a:pPr algn="ctr">
              <a:buNone/>
            </a:pPr>
            <a:r>
              <a:rPr lang="es-MX" sz="4000" b="1" dirty="0" smtClean="0">
                <a:solidFill>
                  <a:srgbClr val="92D050"/>
                </a:solidFill>
              </a:rPr>
              <a:t>Si esta empresa ha sido concebida sobre la base de determinados incentivos y modificaciones legales y esto no se realiza a tiempo, pueden acumularse pérdidas que conduzcan a la paralización de la obra y a su eventual fracaso.</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315</a:t>
            </a:fld>
            <a:endParaRPr lang="es-MX"/>
          </a:p>
        </p:txBody>
      </p:sp>
    </p:spTree>
  </p:cSld>
  <p:clrMapOvr>
    <a:masterClrMapping/>
  </p:clrMapOvr>
  <p:transition advClick="0" advTm="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7000" r="-2000" b="-3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57158" y="2071678"/>
            <a:ext cx="8229600" cy="4525963"/>
          </a:xfrm>
        </p:spPr>
        <p:txBody>
          <a:bodyPr/>
          <a:lstStyle/>
          <a:p>
            <a:pPr lvl="0" algn="ctr">
              <a:buNone/>
            </a:pPr>
            <a:r>
              <a:rPr lang="es-MX" sz="6000" b="1" spc="50" dirty="0" smtClean="0">
                <a:ln w="13500">
                  <a:solidFill>
                    <a:schemeClr val="accent1">
                      <a:shade val="2500"/>
                      <a:alpha val="6500"/>
                    </a:schemeClr>
                  </a:solidFill>
                  <a:prstDash val="solid"/>
                </a:ln>
                <a:solidFill>
                  <a:srgbClr val="0000FF"/>
                </a:solidFill>
                <a:effectLst>
                  <a:outerShdw blurRad="50800" dist="38100" algn="l" rotWithShape="0">
                    <a:prstClr val="black">
                      <a:alpha val="40000"/>
                    </a:prstClr>
                  </a:outerShdw>
                  <a:reflection blurRad="6350" stA="60000" endA="900" endPos="58000" dir="5400000" sy="-100000" algn="bl" rotWithShape="0"/>
                </a:effectLst>
              </a:rPr>
              <a:t>b) Ingeniería y administración</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316</a:t>
            </a:fld>
            <a:endParaRPr lang="es-MX"/>
          </a:p>
        </p:txBody>
      </p:sp>
    </p:spTree>
  </p:cSld>
  <p:clrMapOvr>
    <a:masterClrMapping/>
  </p:clrMapOvr>
  <p:transition advClick="0" advTm="8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285728"/>
            <a:ext cx="7572428" cy="5840435"/>
          </a:xfrm>
        </p:spPr>
        <p:txBody>
          <a:bodyPr>
            <a:normAutofit/>
          </a:bodyPr>
          <a:lstStyle/>
          <a:p>
            <a:pPr algn="ctr">
              <a:buNone/>
            </a:pPr>
            <a:r>
              <a:rPr lang="es-MX" sz="4000" b="1" dirty="0" smtClean="0">
                <a:solidFill>
                  <a:srgbClr val="FFC000"/>
                </a:solidFill>
              </a:rPr>
              <a:t>Será útil estudiar en el proyecto cual es la estructura que conviene dar a la empresa desde el punto de vista técnico y de administración general. </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317</a:t>
            </a:fld>
            <a:endParaRPr lang="es-MX"/>
          </a:p>
        </p:txBody>
      </p:sp>
      <p:pic>
        <p:nvPicPr>
          <p:cNvPr id="4" name="3 Imagen" descr="poli.gif"/>
          <p:cNvPicPr>
            <a:picLocks noChangeAspect="1"/>
          </p:cNvPicPr>
          <p:nvPr/>
        </p:nvPicPr>
        <p:blipFill>
          <a:blip r:embed="rId3" cstate="print"/>
          <a:stretch>
            <a:fillRect/>
          </a:stretch>
        </p:blipFill>
        <p:spPr>
          <a:xfrm>
            <a:off x="5976374" y="4948228"/>
            <a:ext cx="3167626" cy="1909772"/>
          </a:xfrm>
          <a:prstGeom prst="rect">
            <a:avLst/>
          </a:prstGeom>
        </p:spPr>
      </p:pic>
    </p:spTree>
  </p:cSld>
  <p:clrMapOvr>
    <a:masterClrMapping/>
  </p:clrMapOvr>
  <p:transition advClick="0" advTm="10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329642" cy="5840435"/>
          </a:xfrm>
        </p:spPr>
        <p:txBody>
          <a:bodyPr>
            <a:normAutofit/>
          </a:bodyPr>
          <a:lstStyle/>
          <a:p>
            <a:pPr algn="ctr">
              <a:buNone/>
            </a:pPr>
            <a:r>
              <a:rPr lang="es-MX" sz="4000" b="1" dirty="0" smtClean="0">
                <a:solidFill>
                  <a:schemeClr val="bg2">
                    <a:lumMod val="75000"/>
                  </a:schemeClr>
                </a:solidFill>
              </a:rPr>
              <a:t>Se insiste en que no se trata de resolver anticipadamente todas las cuestiones administrativas, pero si de trazar las grandes líneas de la organización con el fin de prever algunos problemas especiales.</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318</a:t>
            </a:fld>
            <a:endParaRPr lang="es-MX"/>
          </a:p>
        </p:txBody>
      </p:sp>
      <p:pic>
        <p:nvPicPr>
          <p:cNvPr id="4" name="3 Imagen" descr="poli.gif"/>
          <p:cNvPicPr>
            <a:picLocks noChangeAspect="1"/>
          </p:cNvPicPr>
          <p:nvPr/>
        </p:nvPicPr>
        <p:blipFill>
          <a:blip r:embed="rId3" cstate="print"/>
          <a:stretch>
            <a:fillRect/>
          </a:stretch>
        </p:blipFill>
        <p:spPr>
          <a:xfrm>
            <a:off x="5976374" y="4948228"/>
            <a:ext cx="3167626" cy="1909772"/>
          </a:xfrm>
          <a:prstGeom prst="rect">
            <a:avLst/>
          </a:prstGeom>
        </p:spPr>
      </p:pic>
    </p:spTree>
  </p:cSld>
  <p:clrMapOvr>
    <a:masterClrMapping/>
  </p:clrMapOvr>
  <p:transition advClick="0" advTm="10000">
    <p:comb dir="vert"/>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4" name="3 Imagen" descr="poli.gif"/>
          <p:cNvPicPr>
            <a:picLocks noChangeAspect="1"/>
          </p:cNvPicPr>
          <p:nvPr/>
        </p:nvPicPr>
        <p:blipFill>
          <a:blip r:embed="rId3" cstate="print"/>
          <a:stretch>
            <a:fillRect/>
          </a:stretch>
        </p:blipFill>
        <p:spPr>
          <a:xfrm>
            <a:off x="5976374" y="4948228"/>
            <a:ext cx="3167626" cy="1909772"/>
          </a:xfrm>
          <a:prstGeom prst="rect">
            <a:avLst/>
          </a:prstGeom>
        </p:spPr>
      </p:pic>
      <p:sp>
        <p:nvSpPr>
          <p:cNvPr id="3" name="2 Marcador de contenido"/>
          <p:cNvSpPr>
            <a:spLocks noGrp="1"/>
          </p:cNvSpPr>
          <p:nvPr>
            <p:ph idx="1"/>
          </p:nvPr>
        </p:nvSpPr>
        <p:spPr>
          <a:xfrm>
            <a:off x="714348" y="285728"/>
            <a:ext cx="7572428" cy="6215106"/>
          </a:xfrm>
        </p:spPr>
        <p:txBody>
          <a:bodyPr>
            <a:normAutofit/>
          </a:bodyPr>
          <a:lstStyle/>
          <a:p>
            <a:pPr algn="ctr">
              <a:buNone/>
            </a:pPr>
            <a:r>
              <a:rPr lang="es-MX" sz="4000" b="1" dirty="0" smtClean="0">
                <a:solidFill>
                  <a:srgbClr val="FFC000"/>
                </a:solidFill>
              </a:rPr>
              <a:t>Conviene tratar de evitar, ya en el mismo proyecto, posibles conflictos de autoridad en lo que se refiere a la jefatura superior de  las diversas ramas de la futura organización</a:t>
            </a:r>
            <a:r>
              <a:rPr lang="es-MX" sz="3400" b="1" dirty="0" smtClean="0">
                <a:solidFill>
                  <a:srgbClr val="FF0066"/>
                </a:solidFill>
              </a:rPr>
              <a:t>.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319</a:t>
            </a:fld>
            <a:endParaRPr lang="es-MX" dirty="0"/>
          </a:p>
        </p:txBody>
      </p:sp>
    </p:spTree>
  </p:cSld>
  <p:clrMapOvr>
    <a:masterClrMapping/>
  </p:clrMapOvr>
  <p:transition advClick="0" advTm="10000">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5357850"/>
          </a:xfrm>
        </p:spPr>
        <p:txBody>
          <a:bodyPr>
            <a:normAutofit/>
          </a:bodyPr>
          <a:lstStyle/>
          <a:p>
            <a:pPr algn="ctr">
              <a:buNone/>
            </a:pPr>
            <a:r>
              <a:rPr lang="es-MX" sz="4000" dirty="0" smtClean="0">
                <a:solidFill>
                  <a:srgbClr val="0000FF"/>
                </a:solidFill>
                <a:latin typeface="Berlin Sans FB Demi" pitchFamily="34" charset="0"/>
                <a:cs typeface="Arial" pitchFamily="34" charset="0"/>
              </a:rPr>
              <a:t>Por otra parte las limitaciones financieras pueden constituir un factor importante en la determinación de otros aspectos del proyecto –tamaño o grado de mecanización-</a:t>
            </a:r>
            <a:endParaRPr lang="es-MX" sz="4000" dirty="0">
              <a:solidFill>
                <a:srgbClr val="0000FF"/>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32</a:t>
            </a:fld>
            <a:endParaRPr lang="es-MX" dirty="0"/>
          </a:p>
        </p:txBody>
      </p:sp>
      <p:pic>
        <p:nvPicPr>
          <p:cNvPr id="6" name="5 Imagen" descr="euros.gif"/>
          <p:cNvPicPr>
            <a:picLocks noChangeAspect="1"/>
          </p:cNvPicPr>
          <p:nvPr/>
        </p:nvPicPr>
        <p:blipFill>
          <a:blip r:embed="rId4" cstate="print"/>
          <a:stretch>
            <a:fillRect/>
          </a:stretch>
        </p:blipFill>
        <p:spPr>
          <a:xfrm>
            <a:off x="285720" y="4214818"/>
            <a:ext cx="3111729" cy="2409835"/>
          </a:xfrm>
          <a:prstGeom prst="rect">
            <a:avLst/>
          </a:prstGeom>
        </p:spPr>
      </p:pic>
      <p:pic>
        <p:nvPicPr>
          <p:cNvPr id="8" name="chaqueño palavecino-la yapa.mp3">
            <a:hlinkClick r:id="" action="ppaction://media"/>
          </p:cNvPr>
          <p:cNvPicPr>
            <a:picLocks noRot="1" noChangeAspect="1"/>
          </p:cNvPicPr>
          <p:nvPr>
            <a:audioFile r:link="rId1"/>
          </p:nvPr>
        </p:nvPicPr>
        <p:blipFill>
          <a:blip r:embed="rId5" cstate="print"/>
          <a:stretch>
            <a:fillRect/>
          </a:stretch>
        </p:blipFill>
        <p:spPr>
          <a:xfrm>
            <a:off x="611560" y="332656"/>
            <a:ext cx="304800" cy="304800"/>
          </a:xfrm>
          <a:prstGeom prst="rect">
            <a:avLst/>
          </a:prstGeom>
        </p:spPr>
      </p:pic>
    </p:spTree>
  </p:cSld>
  <p:clrMapOvr>
    <a:masterClrMapping/>
  </p:clrMapOvr>
  <p:transition advClick="0" advTm="10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4" name="3 Imagen" descr="poli.gif"/>
          <p:cNvPicPr>
            <a:picLocks noChangeAspect="1"/>
          </p:cNvPicPr>
          <p:nvPr/>
        </p:nvPicPr>
        <p:blipFill>
          <a:blip r:embed="rId3" cstate="print"/>
          <a:stretch>
            <a:fillRect/>
          </a:stretch>
        </p:blipFill>
        <p:spPr>
          <a:xfrm>
            <a:off x="5976374" y="4948228"/>
            <a:ext cx="3167626" cy="1909772"/>
          </a:xfrm>
          <a:prstGeom prst="rect">
            <a:avLst/>
          </a:prstGeom>
        </p:spPr>
      </p:pic>
      <p:sp>
        <p:nvSpPr>
          <p:cNvPr id="3" name="2 Marcador de contenido"/>
          <p:cNvSpPr>
            <a:spLocks noGrp="1"/>
          </p:cNvSpPr>
          <p:nvPr>
            <p:ph idx="1"/>
          </p:nvPr>
        </p:nvSpPr>
        <p:spPr>
          <a:xfrm>
            <a:off x="928662" y="285728"/>
            <a:ext cx="7000924" cy="6215106"/>
          </a:xfrm>
        </p:spPr>
        <p:txBody>
          <a:bodyPr>
            <a:normAutofit/>
          </a:bodyPr>
          <a:lstStyle/>
          <a:p>
            <a:pPr algn="ctr">
              <a:buNone/>
            </a:pPr>
            <a:r>
              <a:rPr lang="es-MX" sz="4000" b="1" dirty="0" smtClean="0">
                <a:solidFill>
                  <a:schemeClr val="bg2">
                    <a:lumMod val="75000"/>
                  </a:schemeClr>
                </a:solidFill>
              </a:rPr>
              <a:t>Son estas jefaturas las que mas adelante deberán resolver a su vez problemas similares que se planteen a niveles inferiores.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320</a:t>
            </a:fld>
            <a:endParaRPr lang="es-MX" dirty="0"/>
          </a:p>
        </p:txBody>
      </p:sp>
    </p:spTree>
  </p:cSld>
  <p:clrMapOvr>
    <a:masterClrMapping/>
  </p:clrMapOvr>
  <p:transition advClick="0" advTm="10000">
    <p:wheel spokes="8"/>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4" name="3 Imagen" descr="poli.gif"/>
          <p:cNvPicPr>
            <a:picLocks noChangeAspect="1"/>
          </p:cNvPicPr>
          <p:nvPr/>
        </p:nvPicPr>
        <p:blipFill>
          <a:blip r:embed="rId3" cstate="print"/>
          <a:stretch>
            <a:fillRect/>
          </a:stretch>
        </p:blipFill>
        <p:spPr>
          <a:xfrm>
            <a:off x="5976374" y="4948228"/>
            <a:ext cx="3167626" cy="1909772"/>
          </a:xfrm>
          <a:prstGeom prst="rect">
            <a:avLst/>
          </a:prstGeom>
        </p:spPr>
      </p:pic>
      <p:sp>
        <p:nvSpPr>
          <p:cNvPr id="3" name="2 Marcador de contenido"/>
          <p:cNvSpPr>
            <a:spLocks noGrp="1"/>
          </p:cNvSpPr>
          <p:nvPr>
            <p:ph idx="1"/>
          </p:nvPr>
        </p:nvSpPr>
        <p:spPr>
          <a:xfrm>
            <a:off x="1000100" y="285728"/>
            <a:ext cx="7143800" cy="6215106"/>
          </a:xfrm>
        </p:spPr>
        <p:txBody>
          <a:bodyPr>
            <a:normAutofit/>
          </a:bodyPr>
          <a:lstStyle/>
          <a:p>
            <a:pPr algn="ctr">
              <a:buNone/>
            </a:pPr>
            <a:r>
              <a:rPr lang="es-MX" sz="4000" b="1" dirty="0" smtClean="0">
                <a:solidFill>
                  <a:srgbClr val="FFC000"/>
                </a:solidFill>
              </a:rPr>
              <a:t>Pero será muy útil establecer de antemano las líneas generales de la organización para los dos periodos –el de la obra y el funcionamiento- de la empresa.</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321</a:t>
            </a:fld>
            <a:endParaRPr lang="es-MX" dirty="0"/>
          </a:p>
        </p:txBody>
      </p:sp>
    </p:spTree>
  </p:cSld>
  <p:clrMapOvr>
    <a:masterClrMapping/>
  </p:clrMapOvr>
  <p:transition advClick="0" advTm="10000">
    <p:split orient="vert" dir="in"/>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785794"/>
            <a:ext cx="7215238" cy="4286280"/>
          </a:xfrm>
        </p:spPr>
        <p:txBody>
          <a:bodyPr>
            <a:normAutofit/>
          </a:bodyPr>
          <a:lstStyle/>
          <a:p>
            <a:pPr algn="ctr">
              <a:buNone/>
            </a:pPr>
            <a:r>
              <a:rPr lang="es-MX" sz="4000" b="1" dirty="0" smtClean="0">
                <a:solidFill>
                  <a:schemeClr val="bg2">
                    <a:lumMod val="75000"/>
                  </a:schemeClr>
                </a:solidFill>
              </a:rPr>
              <a:t>También pueden presentarse problemas de detalle que conviene solucionar anticipadamente para evitar futuros entorpecimientos. </a:t>
            </a:r>
            <a:endParaRPr lang="es-MX" sz="4000" b="1" dirty="0">
              <a:solidFill>
                <a:schemeClr val="bg2">
                  <a:lumMod val="75000"/>
                </a:schemeClr>
              </a:solidFill>
            </a:endParaRPr>
          </a:p>
        </p:txBody>
      </p:sp>
      <p:pic>
        <p:nvPicPr>
          <p:cNvPr id="4" name="3 Imagen" descr="poli.gif"/>
          <p:cNvPicPr>
            <a:picLocks noChangeAspect="1"/>
          </p:cNvPicPr>
          <p:nvPr/>
        </p:nvPicPr>
        <p:blipFill>
          <a:blip r:embed="rId3" cstate="print"/>
          <a:stretch>
            <a:fillRect/>
          </a:stretch>
        </p:blipFill>
        <p:spPr>
          <a:xfrm>
            <a:off x="5976374" y="4948228"/>
            <a:ext cx="3167626" cy="1909772"/>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322</a:t>
            </a:fld>
            <a:endParaRPr lang="es-MX"/>
          </a:p>
        </p:txBody>
      </p:sp>
    </p:spTree>
  </p:cSld>
  <p:clrMapOvr>
    <a:masterClrMapping/>
  </p:clrMapOvr>
  <p:transition advClick="0" advTm="10000">
    <p:comb/>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1000108"/>
            <a:ext cx="7286676" cy="4071966"/>
          </a:xfrm>
        </p:spPr>
        <p:txBody>
          <a:bodyPr>
            <a:normAutofit/>
          </a:bodyPr>
          <a:lstStyle/>
          <a:p>
            <a:pPr algn="ctr">
              <a:buNone/>
            </a:pPr>
            <a:r>
              <a:rPr lang="es-MX" sz="4000" b="1" dirty="0" smtClean="0">
                <a:solidFill>
                  <a:srgbClr val="FFC000"/>
                </a:solidFill>
              </a:rPr>
              <a:t>Si, por ejemplo, se va a utilizar una patente extranjera y se consideran los servicios técnicos de los propietarios de esa patente</a:t>
            </a:r>
            <a:r>
              <a:rPr lang="es-MX" sz="3400" b="1" dirty="0" smtClean="0">
                <a:solidFill>
                  <a:schemeClr val="bg1">
                    <a:lumMod val="50000"/>
                  </a:schemeClr>
                </a:solidFill>
              </a:rPr>
              <a:t>,</a:t>
            </a:r>
            <a:endParaRPr lang="es-MX" sz="3400" b="1" dirty="0">
              <a:solidFill>
                <a:schemeClr val="bg1">
                  <a:lumMod val="50000"/>
                </a:schemeClr>
              </a:solidFill>
            </a:endParaRPr>
          </a:p>
        </p:txBody>
      </p:sp>
      <p:pic>
        <p:nvPicPr>
          <p:cNvPr id="4" name="3 Imagen" descr="poli.gif"/>
          <p:cNvPicPr>
            <a:picLocks noChangeAspect="1"/>
          </p:cNvPicPr>
          <p:nvPr/>
        </p:nvPicPr>
        <p:blipFill>
          <a:blip r:embed="rId3" cstate="print"/>
          <a:stretch>
            <a:fillRect/>
          </a:stretch>
        </p:blipFill>
        <p:spPr>
          <a:xfrm>
            <a:off x="5976374" y="4948228"/>
            <a:ext cx="3167626" cy="1909772"/>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323</a:t>
            </a:fld>
            <a:endParaRPr lang="es-MX"/>
          </a:p>
        </p:txBody>
      </p:sp>
    </p:spTree>
  </p:cSld>
  <p:clrMapOvr>
    <a:masterClrMapping/>
  </p:clrMapOvr>
  <p:transition advClick="0" advTm="10000">
    <p:randomBa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785794"/>
            <a:ext cx="7429552" cy="5500726"/>
          </a:xfrm>
        </p:spPr>
        <p:txBody>
          <a:bodyPr>
            <a:normAutofit/>
          </a:bodyPr>
          <a:lstStyle/>
          <a:p>
            <a:pPr algn="ctr">
              <a:buNone/>
            </a:pPr>
            <a:r>
              <a:rPr lang="es-MX" sz="4000" b="1" dirty="0" smtClean="0">
                <a:solidFill>
                  <a:schemeClr val="bg2">
                    <a:lumMod val="75000"/>
                  </a:schemeClr>
                </a:solidFill>
              </a:rPr>
              <a:t>será útil prever una estructura administrativa adecuado para dar cabida conveniente a las personas que vengan a prestar esos servicios, </a:t>
            </a:r>
          </a:p>
        </p:txBody>
      </p:sp>
      <p:pic>
        <p:nvPicPr>
          <p:cNvPr id="4" name="3 Imagen" descr="poli.gif"/>
          <p:cNvPicPr>
            <a:picLocks noChangeAspect="1"/>
          </p:cNvPicPr>
          <p:nvPr/>
        </p:nvPicPr>
        <p:blipFill>
          <a:blip r:embed="rId3" cstate="print"/>
          <a:stretch>
            <a:fillRect/>
          </a:stretch>
        </p:blipFill>
        <p:spPr>
          <a:xfrm>
            <a:off x="5976374" y="4948228"/>
            <a:ext cx="3167626" cy="1909772"/>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324</a:t>
            </a:fld>
            <a:endParaRPr lang="es-MX"/>
          </a:p>
        </p:txBody>
      </p:sp>
    </p:spTree>
  </p:cSld>
  <p:clrMapOvr>
    <a:masterClrMapping/>
  </p:clrMapOvr>
  <p:transition advClick="0" advTm="10000">
    <p:randomBar dir="vert"/>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785794"/>
            <a:ext cx="7215238" cy="5500726"/>
          </a:xfrm>
        </p:spPr>
        <p:txBody>
          <a:bodyPr>
            <a:normAutofit/>
          </a:bodyPr>
          <a:lstStyle/>
          <a:p>
            <a:pPr algn="ctr">
              <a:buNone/>
            </a:pPr>
            <a:r>
              <a:rPr lang="es-MX" sz="4000" b="1" dirty="0" smtClean="0">
                <a:solidFill>
                  <a:srgbClr val="FFC000"/>
                </a:solidFill>
              </a:rPr>
              <a:t>y resolver los problemas legales para el pago de sus honorarios en moneda extranjera u otros a que pudiera obligar la contratación de técnicos extranjeros.</a:t>
            </a:r>
          </a:p>
        </p:txBody>
      </p:sp>
      <p:pic>
        <p:nvPicPr>
          <p:cNvPr id="4" name="3 Imagen" descr="poli.gif"/>
          <p:cNvPicPr>
            <a:picLocks noChangeAspect="1"/>
          </p:cNvPicPr>
          <p:nvPr/>
        </p:nvPicPr>
        <p:blipFill>
          <a:blip r:embed="rId3" cstate="print"/>
          <a:stretch>
            <a:fillRect/>
          </a:stretch>
        </p:blipFill>
        <p:spPr>
          <a:xfrm>
            <a:off x="5976374" y="4948228"/>
            <a:ext cx="3167626" cy="1909772"/>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325</a:t>
            </a:fld>
            <a:endParaRPr lang="es-MX"/>
          </a:p>
        </p:txBody>
      </p:sp>
    </p:spTree>
  </p:cSld>
  <p:clrMapOvr>
    <a:masterClrMapping/>
  </p:clrMapOvr>
  <p:transition advClick="0" advTm="1000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0-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7000" r="-2000" b="-3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57158" y="2071678"/>
            <a:ext cx="8229600" cy="4525963"/>
          </a:xfrm>
        </p:spPr>
        <p:txBody>
          <a:bodyPr/>
          <a:lstStyle/>
          <a:p>
            <a:pPr lvl="0" algn="ctr">
              <a:buNone/>
            </a:pPr>
            <a:r>
              <a:rPr lang="es-MX" sz="6000" b="1" spc="50" dirty="0" smtClean="0">
                <a:ln w="13500">
                  <a:solidFill>
                    <a:schemeClr val="accent1">
                      <a:shade val="2500"/>
                      <a:alpha val="6500"/>
                    </a:schemeClr>
                  </a:solidFill>
                  <a:prstDash val="solid"/>
                </a:ln>
                <a:solidFill>
                  <a:srgbClr val="00FFFF"/>
                </a:solidFill>
                <a:effectLst>
                  <a:outerShdw blurRad="50800" dist="38100" algn="l" rotWithShape="0">
                    <a:prstClr val="black">
                      <a:alpha val="40000"/>
                    </a:prstClr>
                  </a:outerShdw>
                  <a:reflection blurRad="6350" stA="60000" endA="900" endPos="58000" dir="5400000" sy="-100000" algn="bl" rotWithShape="0"/>
                </a:effectLst>
              </a:rPr>
              <a:t>c) Instalación y funcionamiento</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326</a:t>
            </a:fld>
            <a:endParaRPr lang="es-MX"/>
          </a:p>
        </p:txBody>
      </p:sp>
    </p:spTree>
  </p:cSld>
  <p:clrMapOvr>
    <a:masterClrMapping/>
  </p:clrMapOvr>
  <p:transition advClick="0"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642918"/>
            <a:ext cx="8286808" cy="5286412"/>
          </a:xfrm>
        </p:spPr>
        <p:txBody>
          <a:bodyPr>
            <a:normAutofit/>
          </a:bodyPr>
          <a:lstStyle/>
          <a:p>
            <a:pPr algn="ctr">
              <a:buNone/>
            </a:pPr>
            <a:r>
              <a:rPr lang="es-MX" sz="4000" b="1" dirty="0" smtClean="0">
                <a:solidFill>
                  <a:schemeClr val="bg1"/>
                </a:solidFill>
              </a:rPr>
              <a:t>Los aparatos administrativos necesarios pueden ser totalmente distintos durante las dos etapas del proyecto. </a:t>
            </a:r>
            <a:endParaRPr lang="es-MX" sz="4000" dirty="0"/>
          </a:p>
        </p:txBody>
      </p:sp>
      <p:pic>
        <p:nvPicPr>
          <p:cNvPr id="4" name="3 Imagen" descr="Industrias-02.gif"/>
          <p:cNvPicPr>
            <a:picLocks noChangeAspect="1"/>
          </p:cNvPicPr>
          <p:nvPr/>
        </p:nvPicPr>
        <p:blipFill>
          <a:blip r:embed="rId3" cstate="print"/>
          <a:stretch>
            <a:fillRect/>
          </a:stretch>
        </p:blipFill>
        <p:spPr>
          <a:xfrm>
            <a:off x="500034" y="4145520"/>
            <a:ext cx="2643206" cy="2140998"/>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327</a:t>
            </a:fld>
            <a:endParaRPr lang="es-MX"/>
          </a:p>
        </p:txBody>
      </p:sp>
    </p:spTree>
  </p:cSld>
  <p:clrMapOvr>
    <a:masterClrMapping/>
  </p:clrMapOvr>
  <p:transition advClick="0" advTm="1000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642918"/>
            <a:ext cx="8286808" cy="5286412"/>
          </a:xfrm>
        </p:spPr>
        <p:txBody>
          <a:bodyPr>
            <a:normAutofit/>
          </a:bodyPr>
          <a:lstStyle/>
          <a:p>
            <a:pPr algn="ctr">
              <a:buNone/>
            </a:pPr>
            <a:r>
              <a:rPr lang="es-MX" sz="4000" b="1" dirty="0" smtClean="0"/>
              <a:t>Por ejemplo, suele darse el caso de que las obras se confíen a una firma contratista que asuma el compromiso de entregar una industria funcionando</a:t>
            </a:r>
            <a:r>
              <a:rPr lang="es-MX" sz="4000" dirty="0" smtClean="0"/>
              <a:t>. </a:t>
            </a:r>
            <a:endParaRPr lang="es-MX" sz="4000" dirty="0"/>
          </a:p>
        </p:txBody>
      </p:sp>
      <p:pic>
        <p:nvPicPr>
          <p:cNvPr id="4" name="3 Imagen" descr="Industrias-02.gif"/>
          <p:cNvPicPr>
            <a:picLocks noChangeAspect="1"/>
          </p:cNvPicPr>
          <p:nvPr/>
        </p:nvPicPr>
        <p:blipFill>
          <a:blip r:embed="rId3" cstate="print"/>
          <a:stretch>
            <a:fillRect/>
          </a:stretch>
        </p:blipFill>
        <p:spPr>
          <a:xfrm>
            <a:off x="500034" y="4145520"/>
            <a:ext cx="2643206" cy="2140998"/>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328</a:t>
            </a:fld>
            <a:endParaRPr lang="es-MX"/>
          </a:p>
        </p:txBody>
      </p:sp>
    </p:spTree>
  </p:cSld>
  <p:clrMapOvr>
    <a:masterClrMapping/>
  </p:clrMapOvr>
  <p:transition advClick="0" advTm="10000">
    <p:checker dir="vert"/>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286808" cy="4857784"/>
          </a:xfrm>
        </p:spPr>
        <p:txBody>
          <a:bodyPr>
            <a:normAutofit/>
          </a:bodyPr>
          <a:lstStyle/>
          <a:p>
            <a:pPr algn="ctr">
              <a:buNone/>
            </a:pPr>
            <a:r>
              <a:rPr lang="es-MX" sz="4000" b="1" dirty="0" smtClean="0">
                <a:solidFill>
                  <a:schemeClr val="bg1"/>
                </a:solidFill>
              </a:rPr>
              <a:t>En este caso, la estructura administrativa prevista para esta etapa será solo de intervención y de preparación para hacerse cargo del funcionamiento una vez terminadas las obras. </a:t>
            </a:r>
            <a:endParaRPr lang="es-MX" sz="4000" b="1" dirty="0">
              <a:solidFill>
                <a:schemeClr val="bg1"/>
              </a:solidFill>
            </a:endParaRPr>
          </a:p>
        </p:txBody>
      </p:sp>
      <p:pic>
        <p:nvPicPr>
          <p:cNvPr id="4" name="3 Imagen" descr="Industrias-02.gif"/>
          <p:cNvPicPr>
            <a:picLocks noChangeAspect="1"/>
          </p:cNvPicPr>
          <p:nvPr/>
        </p:nvPicPr>
        <p:blipFill>
          <a:blip r:embed="rId3" cstate="print"/>
          <a:stretch>
            <a:fillRect/>
          </a:stretch>
        </p:blipFill>
        <p:spPr>
          <a:xfrm>
            <a:off x="500034" y="4145520"/>
            <a:ext cx="2643206" cy="2140998"/>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329</a:t>
            </a:fld>
            <a:endParaRPr lang="es-MX"/>
          </a:p>
        </p:txBody>
      </p:sp>
    </p:spTree>
  </p:cSld>
  <p:clrMapOvr>
    <a:masterClrMapping/>
  </p:clrMapOvr>
  <p:transition advClick="0" advTm="10000">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28670"/>
            <a:ext cx="9144000" cy="4000528"/>
          </a:xfrm>
        </p:spPr>
        <p:txBody>
          <a:bodyPr>
            <a:normAutofit/>
          </a:bodyPr>
          <a:lstStyle/>
          <a:p>
            <a:pPr algn="ctr">
              <a:buNone/>
            </a:pPr>
            <a:r>
              <a:rPr lang="es-MX" sz="4000" dirty="0" smtClean="0">
                <a:solidFill>
                  <a:srgbClr val="CC00CC"/>
                </a:solidFill>
                <a:latin typeface="Berlin Sans FB Demi" pitchFamily="34" charset="0"/>
                <a:cs typeface="Arial" pitchFamily="34" charset="0"/>
              </a:rPr>
              <a:t>en cuyo caso en problema del financiamiento se deberá considerar simultáneamente con el resto del proyecto y no después. </a:t>
            </a:r>
          </a:p>
          <a:p>
            <a:pPr algn="ctr">
              <a:buNone/>
            </a:pPr>
            <a:endParaRPr lang="es-MX" sz="4000" dirty="0">
              <a:solidFill>
                <a:srgbClr val="CC00CC"/>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33</a:t>
            </a:fld>
            <a:endParaRPr lang="es-MX" dirty="0"/>
          </a:p>
        </p:txBody>
      </p:sp>
      <p:pic>
        <p:nvPicPr>
          <p:cNvPr id="6" name="5 Imagen" descr="euros.gif"/>
          <p:cNvPicPr>
            <a:picLocks noChangeAspect="1"/>
          </p:cNvPicPr>
          <p:nvPr/>
        </p:nvPicPr>
        <p:blipFill>
          <a:blip r:embed="rId3" cstate="print"/>
          <a:stretch>
            <a:fillRect/>
          </a:stretch>
        </p:blipFill>
        <p:spPr>
          <a:xfrm>
            <a:off x="285720" y="4214818"/>
            <a:ext cx="3111729" cy="2409835"/>
          </a:xfrm>
          <a:prstGeom prst="rect">
            <a:avLst/>
          </a:prstGeom>
        </p:spPr>
      </p:pic>
    </p:spTree>
  </p:cSld>
  <p:clrMapOvr>
    <a:masterClrMapping/>
  </p:clrMapOvr>
  <p:transition advClick="0" advTm="10000">
    <p:wheel spokes="8"/>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642894"/>
            <a:ext cx="8286808" cy="6215106"/>
          </a:xfrm>
        </p:spPr>
        <p:txBody>
          <a:bodyPr>
            <a:normAutofit/>
          </a:bodyPr>
          <a:lstStyle/>
          <a:p>
            <a:pPr algn="ctr">
              <a:buNone/>
            </a:pPr>
            <a:r>
              <a:rPr lang="es-MX" sz="4000" b="1" dirty="0" smtClean="0"/>
              <a:t>En cambio, si la misma empresa construye el proyecto por administración los problemas de estructura administrativa son totalmente diferentes. </a:t>
            </a:r>
          </a:p>
          <a:p>
            <a:pPr>
              <a:buNone/>
            </a:pPr>
            <a:endParaRPr lang="es-MX" dirty="0"/>
          </a:p>
        </p:txBody>
      </p:sp>
      <p:pic>
        <p:nvPicPr>
          <p:cNvPr id="4" name="3 Imagen" descr="Industrias-02.gif"/>
          <p:cNvPicPr>
            <a:picLocks noChangeAspect="1"/>
          </p:cNvPicPr>
          <p:nvPr/>
        </p:nvPicPr>
        <p:blipFill>
          <a:blip r:embed="rId3" cstate="print"/>
          <a:stretch>
            <a:fillRect/>
          </a:stretch>
        </p:blipFill>
        <p:spPr>
          <a:xfrm>
            <a:off x="500034" y="4145520"/>
            <a:ext cx="2643206" cy="2140998"/>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330</a:t>
            </a:fld>
            <a:endParaRPr lang="es-MX"/>
          </a:p>
        </p:txBody>
      </p:sp>
    </p:spTree>
  </p:cSld>
  <p:clrMapOvr>
    <a:masterClrMapping/>
  </p:clrMapOvr>
  <p:transition advClick="0" advTm="10000">
    <p:blinds/>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642894"/>
            <a:ext cx="8286808" cy="6215106"/>
          </a:xfrm>
        </p:spPr>
        <p:txBody>
          <a:bodyPr>
            <a:normAutofit/>
          </a:bodyPr>
          <a:lstStyle/>
          <a:p>
            <a:pPr algn="ctr">
              <a:buNone/>
            </a:pPr>
            <a:r>
              <a:rPr lang="es-MX" sz="4000" b="1" dirty="0" smtClean="0"/>
              <a:t>Convendría abordar de antemano estos aspectos del proyecto y ello exige el estudio de las alternativas posibles y la justificación de la solución ofrecida.</a:t>
            </a:r>
          </a:p>
          <a:p>
            <a:pPr>
              <a:buNone/>
            </a:pPr>
            <a:endParaRPr lang="es-MX" dirty="0"/>
          </a:p>
        </p:txBody>
      </p:sp>
      <p:pic>
        <p:nvPicPr>
          <p:cNvPr id="4" name="3 Imagen" descr="Industrias-02.gif"/>
          <p:cNvPicPr>
            <a:picLocks noChangeAspect="1"/>
          </p:cNvPicPr>
          <p:nvPr/>
        </p:nvPicPr>
        <p:blipFill>
          <a:blip r:embed="rId3" cstate="print"/>
          <a:stretch>
            <a:fillRect/>
          </a:stretch>
        </p:blipFill>
        <p:spPr>
          <a:xfrm>
            <a:off x="500034" y="4145520"/>
            <a:ext cx="2643206" cy="2140998"/>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331</a:t>
            </a:fld>
            <a:endParaRPr lang="es-MX"/>
          </a:p>
        </p:txBody>
      </p:sp>
    </p:spTree>
  </p:cSld>
  <p:clrMapOvr>
    <a:masterClrMapping/>
  </p:clrMapOvr>
  <p:transition advClick="0" advTm="10000">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xit" presetSubtype="0" fill="hold" nodeType="clickEffect">
                                  <p:stCondLst>
                                    <p:cond delay="0"/>
                                  </p:stCondLst>
                                  <p:childTnLst>
                                    <p:anim calcmode="discrete" valueType="str">
                                      <p:cBhvr>
                                        <p:cTn id="6" dur="1000"/>
                                        <p:tgtEl>
                                          <p:spTgt spid="4"/>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7000" r="-2000" b="-3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67544" y="2060848"/>
            <a:ext cx="8229600" cy="4525963"/>
          </a:xfrm>
        </p:spPr>
        <p:txBody>
          <a:bodyPr/>
          <a:lstStyle/>
          <a:p>
            <a:pPr algn="ctr">
              <a:buNone/>
            </a:pPr>
            <a:r>
              <a:rPr lang="es-MX" sz="6000" b="1" spc="50" dirty="0" smtClean="0">
                <a:ln w="13500">
                  <a:solidFill>
                    <a:schemeClr val="accent1">
                      <a:shade val="2500"/>
                      <a:alpha val="6500"/>
                    </a:schemeClr>
                  </a:solidFill>
                  <a:prstDash val="solid"/>
                </a:ln>
                <a:solidFill>
                  <a:srgbClr val="FFFF00"/>
                </a:solidFill>
                <a:effectLst>
                  <a:outerShdw blurRad="50800" dist="38100" algn="l" rotWithShape="0">
                    <a:prstClr val="black">
                      <a:alpha val="40000"/>
                    </a:prstClr>
                  </a:outerShdw>
                  <a:reflection blurRad="6350" stA="60000" endA="900" endPos="58000" dir="5400000" sy="-100000" algn="bl" rotWithShape="0"/>
                </a:effectLst>
              </a:rPr>
              <a:t>c) Petición de propuestas</a:t>
            </a:r>
          </a:p>
          <a:p>
            <a:pPr lvl="0" algn="ctr">
              <a:buNone/>
            </a:pPr>
            <a:endParaRPr lang="es-MX" sz="6000" b="1" dirty="0" smtClean="0">
              <a:solidFill>
                <a:srgbClr val="00FFFF"/>
              </a:solidFill>
            </a:endParaRP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332</a:t>
            </a:fld>
            <a:endParaRPr lang="es-MX"/>
          </a:p>
        </p:txBody>
      </p:sp>
    </p:spTree>
  </p:cSld>
  <p:clrMapOvr>
    <a:masterClrMapping/>
  </p:clrMapOvr>
  <p:transition advClick="0" advTm="8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b="-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286808" cy="6215106"/>
          </a:xfrm>
        </p:spPr>
        <p:txBody>
          <a:bodyPr>
            <a:normAutofit/>
          </a:bodyPr>
          <a:lstStyle/>
          <a:p>
            <a:pPr algn="ctr">
              <a:buNone/>
            </a:pPr>
            <a:endParaRPr lang="es-MX" sz="4000" b="1" dirty="0" smtClean="0">
              <a:solidFill>
                <a:srgbClr val="FFFF00"/>
              </a:solidFill>
            </a:endParaRPr>
          </a:p>
          <a:p>
            <a:pPr algn="ctr">
              <a:buNone/>
            </a:pPr>
            <a:r>
              <a:rPr lang="es-MX" sz="4000" b="1" dirty="0" smtClean="0">
                <a:solidFill>
                  <a:schemeClr val="accent2">
                    <a:lumMod val="40000"/>
                    <a:lumOff val="60000"/>
                  </a:schemeClr>
                </a:solidFill>
              </a:rPr>
              <a:t>El proyecto puede haber sido aprobado sobre la base de estudios de anteproyecto y por lo tanto, sin disponer de detalles y especificaciones finales. </a:t>
            </a:r>
            <a:endParaRPr lang="es-MX" sz="4000" dirty="0">
              <a:solidFill>
                <a:schemeClr val="accent2">
                  <a:lumMod val="40000"/>
                  <a:lumOff val="60000"/>
                </a:schemeClr>
              </a:solidFill>
            </a:endParaRPr>
          </a:p>
        </p:txBody>
      </p:sp>
      <p:pic>
        <p:nvPicPr>
          <p:cNvPr id="4" name="3 Imagen" descr="Tiendas-01.gif"/>
          <p:cNvPicPr>
            <a:picLocks noChangeAspect="1"/>
          </p:cNvPicPr>
          <p:nvPr/>
        </p:nvPicPr>
        <p:blipFill>
          <a:blip r:embed="rId3" cstate="print"/>
          <a:stretch>
            <a:fillRect/>
          </a:stretch>
        </p:blipFill>
        <p:spPr>
          <a:xfrm>
            <a:off x="214282" y="3929066"/>
            <a:ext cx="3086115" cy="2664515"/>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333</a:t>
            </a:fld>
            <a:endParaRPr lang="es-MX"/>
          </a:p>
        </p:txBody>
      </p:sp>
    </p:spTree>
  </p:cSld>
  <p:clrMapOvr>
    <a:masterClrMapping/>
  </p:clrMapOvr>
  <p:transition advClick="0" advTm="10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b="-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85728"/>
            <a:ext cx="7858180" cy="6215106"/>
          </a:xfrm>
        </p:spPr>
        <p:txBody>
          <a:bodyPr>
            <a:normAutofit/>
          </a:bodyPr>
          <a:lstStyle/>
          <a:p>
            <a:pPr algn="ctr">
              <a:buNone/>
            </a:pPr>
            <a:endParaRPr lang="es-MX" sz="4000" b="1" dirty="0" smtClean="0">
              <a:solidFill>
                <a:schemeClr val="accent3">
                  <a:lumMod val="40000"/>
                  <a:lumOff val="60000"/>
                </a:schemeClr>
              </a:solidFill>
            </a:endParaRPr>
          </a:p>
          <a:p>
            <a:pPr algn="ctr">
              <a:buNone/>
            </a:pPr>
            <a:r>
              <a:rPr lang="es-MX" sz="4000" b="1" dirty="0" smtClean="0">
                <a:solidFill>
                  <a:schemeClr val="accent3">
                    <a:lumMod val="40000"/>
                    <a:lumOff val="60000"/>
                  </a:schemeClr>
                </a:solidFill>
              </a:rPr>
              <a:t>En tal caso, la etapa de transición y de organización de la empresa puede coincidir con la etapa de especificación, petición y resolución de propuestas</a:t>
            </a:r>
            <a:r>
              <a:rPr lang="es-MX" sz="4000" dirty="0" smtClean="0">
                <a:solidFill>
                  <a:schemeClr val="accent3">
                    <a:lumMod val="40000"/>
                    <a:lumOff val="60000"/>
                  </a:schemeClr>
                </a:solidFill>
              </a:rPr>
              <a:t>. </a:t>
            </a:r>
            <a:endParaRPr lang="es-MX" sz="4000" dirty="0">
              <a:solidFill>
                <a:schemeClr val="accent3">
                  <a:lumMod val="40000"/>
                  <a:lumOff val="60000"/>
                </a:schemeClr>
              </a:solidFill>
            </a:endParaRPr>
          </a:p>
        </p:txBody>
      </p:sp>
      <p:pic>
        <p:nvPicPr>
          <p:cNvPr id="4" name="3 Imagen" descr="Tiendas-01.gif"/>
          <p:cNvPicPr>
            <a:picLocks noChangeAspect="1"/>
          </p:cNvPicPr>
          <p:nvPr/>
        </p:nvPicPr>
        <p:blipFill>
          <a:blip r:embed="rId3" cstate="print"/>
          <a:stretch>
            <a:fillRect/>
          </a:stretch>
        </p:blipFill>
        <p:spPr>
          <a:xfrm>
            <a:off x="214282" y="3929066"/>
            <a:ext cx="3086115" cy="2664515"/>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334</a:t>
            </a:fld>
            <a:endParaRPr lang="es-MX"/>
          </a:p>
        </p:txBody>
      </p:sp>
    </p:spTree>
  </p:cSld>
  <p:clrMapOvr>
    <a:masterClrMapping/>
  </p:clrMapOvr>
  <p:transition advClick="0" advTm="10000">
    <p:wheel spokes="3"/>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b="-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285728"/>
            <a:ext cx="7715304" cy="5572164"/>
          </a:xfrm>
        </p:spPr>
        <p:txBody>
          <a:bodyPr>
            <a:normAutofit/>
          </a:bodyPr>
          <a:lstStyle/>
          <a:p>
            <a:pPr algn="ctr">
              <a:buNone/>
            </a:pPr>
            <a:endParaRPr lang="es-MX" sz="4000" b="1" dirty="0" smtClean="0">
              <a:solidFill>
                <a:schemeClr val="accent4">
                  <a:lumMod val="40000"/>
                  <a:lumOff val="60000"/>
                </a:schemeClr>
              </a:solidFill>
            </a:endParaRPr>
          </a:p>
          <a:p>
            <a:pPr algn="ctr">
              <a:buNone/>
            </a:pPr>
            <a:r>
              <a:rPr lang="es-MX" sz="4000" b="1" dirty="0" smtClean="0">
                <a:solidFill>
                  <a:schemeClr val="accent4">
                    <a:lumMod val="40000"/>
                    <a:lumOff val="60000"/>
                  </a:schemeClr>
                </a:solidFill>
              </a:rPr>
              <a:t>Las tareas de la primera etapa de las obras se facilitaran si en el proyecto se establece por lo menos cual será la forma y los criterios en que se basara la petición de propuestas; </a:t>
            </a:r>
          </a:p>
          <a:p>
            <a:pPr>
              <a:buNone/>
            </a:pPr>
            <a:endParaRPr lang="es-MX" dirty="0"/>
          </a:p>
        </p:txBody>
      </p:sp>
      <p:pic>
        <p:nvPicPr>
          <p:cNvPr id="4" name="3 Imagen" descr="Tiendas-01.gif"/>
          <p:cNvPicPr>
            <a:picLocks noChangeAspect="1"/>
          </p:cNvPicPr>
          <p:nvPr/>
        </p:nvPicPr>
        <p:blipFill>
          <a:blip r:embed="rId3" cstate="print"/>
          <a:stretch>
            <a:fillRect/>
          </a:stretch>
        </p:blipFill>
        <p:spPr>
          <a:xfrm>
            <a:off x="214282" y="3929066"/>
            <a:ext cx="3086115" cy="2664515"/>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335</a:t>
            </a:fld>
            <a:endParaRPr lang="es-MX"/>
          </a:p>
        </p:txBody>
      </p:sp>
    </p:spTree>
  </p:cSld>
  <p:clrMapOvr>
    <a:masterClrMapping/>
  </p:clrMapOvr>
  <p:transition advClick="0" advTm="10000">
    <p:zoom dir="in"/>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b="-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285728"/>
            <a:ext cx="7929618" cy="5572164"/>
          </a:xfrm>
        </p:spPr>
        <p:txBody>
          <a:bodyPr>
            <a:normAutofit/>
          </a:bodyPr>
          <a:lstStyle/>
          <a:p>
            <a:pPr algn="ctr">
              <a:buNone/>
            </a:pPr>
            <a:endParaRPr lang="es-MX" sz="4000" b="1" dirty="0" smtClean="0">
              <a:solidFill>
                <a:schemeClr val="accent5">
                  <a:lumMod val="40000"/>
                  <a:lumOff val="60000"/>
                </a:schemeClr>
              </a:solidFill>
            </a:endParaRPr>
          </a:p>
          <a:p>
            <a:pPr algn="ctr">
              <a:buNone/>
            </a:pPr>
            <a:r>
              <a:rPr lang="es-MX" sz="4000" b="1" dirty="0" smtClean="0">
                <a:solidFill>
                  <a:schemeClr val="accent5">
                    <a:lumMod val="40000"/>
                    <a:lumOff val="60000"/>
                  </a:schemeClr>
                </a:solidFill>
              </a:rPr>
              <a:t>por ejemplo, si habrá estipulaciones en cuanto a créditos, plazos de entrega, formas de garantía, etc.</a:t>
            </a:r>
          </a:p>
          <a:p>
            <a:pPr>
              <a:buNone/>
            </a:pPr>
            <a:endParaRPr lang="es-MX" dirty="0"/>
          </a:p>
        </p:txBody>
      </p:sp>
      <p:pic>
        <p:nvPicPr>
          <p:cNvPr id="4" name="3 Imagen" descr="Tiendas-01.gif"/>
          <p:cNvPicPr>
            <a:picLocks noChangeAspect="1"/>
          </p:cNvPicPr>
          <p:nvPr/>
        </p:nvPicPr>
        <p:blipFill>
          <a:blip r:embed="rId3" cstate="print"/>
          <a:stretch>
            <a:fillRect/>
          </a:stretch>
        </p:blipFill>
        <p:spPr>
          <a:xfrm>
            <a:off x="214282" y="3929066"/>
            <a:ext cx="3086115" cy="2664515"/>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336</a:t>
            </a:fld>
            <a:endParaRPr lang="es-MX"/>
          </a:p>
        </p:txBody>
      </p:sp>
    </p:spTree>
  </p:cSld>
  <p:clrMapOvr>
    <a:masterClrMapping/>
  </p:clrMapOvr>
  <p:transition advClick="0" advTm="10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071546"/>
            <a:ext cx="8286808" cy="4714908"/>
          </a:xfrm>
        </p:spPr>
        <p:txBody>
          <a:bodyPr>
            <a:normAutofit/>
          </a:bodyPr>
          <a:lstStyle/>
          <a:p>
            <a:pPr lvl="0" algn="ctr">
              <a:buNone/>
            </a:pPr>
            <a:r>
              <a:rPr lang="es-MX" sz="6000" b="1" spc="50" dirty="0" smtClean="0">
                <a:ln w="13500">
                  <a:solidFill>
                    <a:schemeClr val="accent1">
                      <a:shade val="2500"/>
                      <a:alpha val="6500"/>
                    </a:schemeClr>
                  </a:solidFill>
                  <a:prstDash val="solid"/>
                </a:ln>
                <a:solidFill>
                  <a:srgbClr val="7030A0"/>
                </a:solidFill>
                <a:effectLst>
                  <a:outerShdw blurRad="50800" dist="38100" algn="l" rotWithShape="0">
                    <a:prstClr val="black">
                      <a:alpha val="40000"/>
                    </a:prstClr>
                  </a:outerShdw>
                  <a:reflection blurRad="6350" stA="60000" endA="900" endPos="58000" dir="5400000" sy="-100000" algn="bl" rotWithShape="0"/>
                </a:effectLst>
              </a:rPr>
              <a:t>II. ARREGLOS ADMINISTRATIVOS PARA PROYECTOS DEL SECTOR PUBLICO</a:t>
            </a:r>
          </a:p>
          <a:p>
            <a:endParaRPr lang="es-MX" dirty="0">
              <a:solidFill>
                <a:srgbClr val="7030A0"/>
              </a:solidFill>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337</a:t>
            </a:fld>
            <a:endParaRPr lang="es-MX"/>
          </a:p>
        </p:txBody>
      </p:sp>
    </p:spTree>
  </p:cSld>
  <p:clrMapOvr>
    <a:masterClrMapping/>
  </p:clrMapOvr>
  <p:transition advClick="0" advTm="8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714348" y="285728"/>
            <a:ext cx="7643866" cy="6215106"/>
          </a:xfrm>
        </p:spPr>
        <p:txBody>
          <a:bodyPr>
            <a:normAutofit/>
          </a:bodyPr>
          <a:lstStyle/>
          <a:p>
            <a:pPr algn="ctr">
              <a:buNone/>
            </a:pPr>
            <a:r>
              <a:rPr lang="es-MX" sz="4000" b="1" dirty="0" smtClean="0">
                <a:solidFill>
                  <a:schemeClr val="tx1">
                    <a:lumMod val="95000"/>
                    <a:lumOff val="5000"/>
                  </a:schemeClr>
                </a:solidFill>
              </a:rPr>
              <a:t>El financiamiento de proyectos del sector publico tiene siempre derivaciones relativas a los arreglos administrativos que se precisa establecer para la organización de la entidad que realizara el proyecto; </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338</a:t>
            </a:fld>
            <a:endParaRPr lang="es-MX"/>
          </a:p>
        </p:txBody>
      </p:sp>
    </p:spTree>
  </p:cSld>
  <p:clrMapOvr>
    <a:masterClrMapping/>
  </p:clrMapOvr>
  <p:transition advClick="0" advTm="10000">
    <p:pull dir="ld"/>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642910" y="285728"/>
            <a:ext cx="7786742" cy="6215106"/>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por ello, será conveniente considerar ambos aspectos y especificar las relaciones del tipo administrativo resultantes.</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339</a:t>
            </a:fld>
            <a:endParaRPr lang="es-MX"/>
          </a:p>
        </p:txBody>
      </p:sp>
    </p:spTree>
  </p:cSld>
  <p:clrMapOvr>
    <a:masterClrMapping/>
  </p:clrMapOvr>
  <p:transition advClick="0" advTm="10000">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5357850"/>
          </a:xfrm>
        </p:spPr>
        <p:txBody>
          <a:bodyPr>
            <a:normAutofit/>
          </a:bodyPr>
          <a:lstStyle/>
          <a:p>
            <a:pPr algn="ctr">
              <a:buNone/>
            </a:pPr>
            <a:r>
              <a:rPr lang="es-MX" sz="4000" dirty="0" smtClean="0">
                <a:solidFill>
                  <a:srgbClr val="0000FF"/>
                </a:solidFill>
                <a:latin typeface="Berlin Sans FB Demi" pitchFamily="34" charset="0"/>
                <a:cs typeface="Arial" pitchFamily="34" charset="0"/>
              </a:rPr>
              <a:t>Por ultimo la evaluación de un proyecto desde el punto de vista del empresario privado requiere conocer la rentabilidad del capital propio invertido en la empresa</a:t>
            </a:r>
            <a:endParaRPr lang="es-MX" sz="4000" dirty="0">
              <a:solidFill>
                <a:srgbClr val="0000FF"/>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34</a:t>
            </a:fld>
            <a:endParaRPr lang="es-MX" dirty="0"/>
          </a:p>
        </p:txBody>
      </p:sp>
      <p:pic>
        <p:nvPicPr>
          <p:cNvPr id="6" name="5 Imagen" descr="euros.gif"/>
          <p:cNvPicPr>
            <a:picLocks noChangeAspect="1"/>
          </p:cNvPicPr>
          <p:nvPr/>
        </p:nvPicPr>
        <p:blipFill>
          <a:blip r:embed="rId3" cstate="print"/>
          <a:stretch>
            <a:fillRect/>
          </a:stretch>
        </p:blipFill>
        <p:spPr>
          <a:xfrm>
            <a:off x="285720" y="4214818"/>
            <a:ext cx="3111729" cy="2409835"/>
          </a:xfrm>
          <a:prstGeom prst="rect">
            <a:avLst/>
          </a:prstGeom>
        </p:spPr>
      </p:pic>
    </p:spTree>
  </p:cSld>
  <p:clrMapOvr>
    <a:masterClrMapping/>
  </p:clrMapOvr>
  <p:transition advClick="0" advTm="10000">
    <p:diamond/>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714348" y="285728"/>
            <a:ext cx="7500990" cy="6215106"/>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Por ejemplo, si una corporación de fomento aporta las cuotas estatales para el financiamiento de determinada empresa, </a:t>
            </a:r>
            <a:endParaRPr lang="es-MX" sz="4000" b="1" dirty="0">
              <a:solidFill>
                <a:schemeClr val="tx1">
                  <a:lumMod val="95000"/>
                  <a:lumOff val="5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340</a:t>
            </a:fld>
            <a:endParaRPr lang="es-MX"/>
          </a:p>
        </p:txBody>
      </p:sp>
    </p:spTree>
  </p:cSld>
  <p:clrMapOvr>
    <a:masterClrMapping/>
  </p:clrMapOvr>
  <p:transition advClick="0" advTm="10000">
    <p:checker dir="vert"/>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785786" y="285728"/>
            <a:ext cx="7429552" cy="6215106"/>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deben hacerse ciertos arreglos de carácter institucional destinados a asegurar la entrega de esas cuotas y lograr un buen control o vigilancia de las inversiones en la empresa estatal.</a:t>
            </a:r>
            <a:endParaRPr lang="es-MX" sz="4000" b="1" dirty="0">
              <a:solidFill>
                <a:schemeClr val="tx1">
                  <a:lumMod val="95000"/>
                  <a:lumOff val="5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341</a:t>
            </a:fld>
            <a:endParaRPr lang="es-MX"/>
          </a:p>
        </p:txBody>
      </p:sp>
    </p:spTree>
  </p:cSld>
  <p:clrMapOvr>
    <a:masterClrMapping/>
  </p:clrMapOvr>
  <p:transition advClick="0" advTm="10000">
    <p:blinds/>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642910" y="285728"/>
            <a:ext cx="7715304" cy="6215106"/>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Desde el punto de vista del proyecto, interesara especialmente demostrar que habrá una seguridad razonable en la entrega de cuotas fiscales y en su buena administración. </a:t>
            </a:r>
            <a:endParaRPr lang="es-MX" sz="4000" b="1" dirty="0">
              <a:solidFill>
                <a:schemeClr val="tx1">
                  <a:lumMod val="95000"/>
                  <a:lumOff val="5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342</a:t>
            </a:fld>
            <a:endParaRPr lang="es-MX"/>
          </a:p>
        </p:txBody>
      </p:sp>
    </p:spTree>
  </p:cSld>
  <p:clrMapOvr>
    <a:masterClrMapping/>
  </p:clrMapOvr>
  <p:transition advClick="0" advTm="10000">
    <p:blinds dir="vert"/>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785786" y="285728"/>
            <a:ext cx="7500990" cy="6215106"/>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Este interés se deriva no solo de la conveniencia indudable de asegurar la corriente de recursos en general, sino también de las posibles condiciones especificas para la obtención de créditos externos.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343</a:t>
            </a:fld>
            <a:endParaRPr lang="es-MX"/>
          </a:p>
        </p:txBody>
      </p:sp>
    </p:spTree>
  </p:cSld>
  <p:clrMapOvr>
    <a:masterClrMapping/>
  </p:clrMapOvr>
  <p:transition advClick="0" advTm="10000">
    <p:dissolv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857224" y="285728"/>
            <a:ext cx="7286676" cy="6215106"/>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Las entidades de crédito internacional ponen especial interés en obtener la seguridad de que se contará con los fondos en moneda local, y de que la empresa tendrá una administración eficiente.</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344</a:t>
            </a:fld>
            <a:endParaRPr lang="es-MX"/>
          </a:p>
        </p:txBody>
      </p:sp>
    </p:spTree>
  </p:cSld>
  <p:clrMapOvr>
    <a:masterClrMapping/>
  </p:clrMapOvr>
  <p:transition advClick="0" advTm="10000">
    <p:wheel spokes="3"/>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714348" y="0"/>
            <a:ext cx="7500990" cy="6858000"/>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En muchas oportunidades habrá varias entidades gubernamentales que participen en un proyecto dado, sea por la naturaleza de este, por razones financieras o de cualquier otra índole. </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345</a:t>
            </a:fld>
            <a:endParaRPr lang="es-MX"/>
          </a:p>
        </p:txBody>
      </p:sp>
    </p:spTree>
  </p:cSld>
  <p:clrMapOvr>
    <a:masterClrMapping/>
  </p:clrMapOvr>
  <p:transition advClick="0" advTm="10000">
    <p:blinds dir="vert"/>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4"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642910" y="0"/>
            <a:ext cx="7858180" cy="6858000"/>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Convendrá entonces que quede claramente establecido cuando serán las relaciones entre estas entidades y el tipo de convenios administrativos requeridos para evitar futuros entorpecimientos. </a:t>
            </a:r>
            <a:endParaRPr lang="es-MX" sz="4000" dirty="0">
              <a:solidFill>
                <a:schemeClr val="tx1">
                  <a:lumMod val="95000"/>
                  <a:lumOff val="5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346</a:t>
            </a:fld>
            <a:endParaRPr lang="es-MX"/>
          </a:p>
        </p:txBody>
      </p:sp>
      <p:pic>
        <p:nvPicPr>
          <p:cNvPr id="7" name="07 latinoamerica.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571472" y="0"/>
            <a:ext cx="7572428" cy="6858000"/>
          </a:xfrm>
        </p:spPr>
        <p:txBody>
          <a:bodyPr>
            <a:normAutofit/>
          </a:bodyPr>
          <a:lstStyle/>
          <a:p>
            <a:pPr algn="ctr">
              <a:buNone/>
            </a:pPr>
            <a:endParaRPr lang="es-MX" sz="4000" b="1" dirty="0" smtClean="0">
              <a:solidFill>
                <a:schemeClr val="tx1">
                  <a:lumMod val="95000"/>
                  <a:lumOff val="5000"/>
                </a:schemeClr>
              </a:solidFill>
            </a:endParaRPr>
          </a:p>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Nada hay mas perjudicial que los conflictos de poderes suscitados entre las diversas instituciones publicas que invierten en un mismo proyecto.</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347</a:t>
            </a:fld>
            <a:endParaRPr lang="es-MX"/>
          </a:p>
        </p:txBody>
      </p:sp>
    </p:spTree>
  </p:cSld>
  <p:clrMapOvr>
    <a:masterClrMapping/>
  </p:clrMapOvr>
  <p:transition advClick="0" advTm="10000">
    <p:zoom/>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357158" y="285728"/>
            <a:ext cx="8286808" cy="6215106"/>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Establecidos cuales son los partes que harán una o mas entidades gubernamentales y en que fechas se deberían recibir estos aportes,</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348</a:t>
            </a:fld>
            <a:endParaRPr lang="es-MX"/>
          </a:p>
        </p:txBody>
      </p:sp>
    </p:spTree>
  </p:cSld>
  <p:clrMapOvr>
    <a:masterClrMapping/>
  </p:clrMapOvr>
  <p:transition advClick="0" advTm="10000">
    <p:wedg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357158" y="285728"/>
            <a:ext cx="8286808" cy="6215106"/>
          </a:xfrm>
        </p:spPr>
        <p:txBody>
          <a:bodyPr>
            <a:normAutofit/>
          </a:bodyPr>
          <a:lstStyle/>
          <a:p>
            <a:pPr algn="ctr">
              <a:buNone/>
            </a:pPr>
            <a:r>
              <a:rPr lang="es-MX" sz="4000" b="1" dirty="0" smtClean="0">
                <a:solidFill>
                  <a:schemeClr val="tx1">
                    <a:lumMod val="95000"/>
                    <a:lumOff val="5000"/>
                  </a:schemeClr>
                </a:solidFill>
              </a:rPr>
              <a:t>será necesario todavía especificar concretamente cuales son las disposiciones previstas para asegurar que tales fondos se reciban en la cantidad, tipo de moneda y fecha necesarios, y cual es el tipo de empresa que administrara dichos fondos.</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349</a:t>
            </a:fld>
            <a:endParaRPr lang="es-MX"/>
          </a:p>
        </p:txBody>
      </p:sp>
    </p:spTree>
  </p:cSld>
  <p:clrMapOvr>
    <a:masterClrMapping/>
  </p:clrMapOvr>
  <p:transition advClick="0" advTm="10000">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9144000" cy="5357850"/>
          </a:xfrm>
        </p:spPr>
        <p:txBody>
          <a:bodyPr>
            <a:normAutofit/>
          </a:bodyPr>
          <a:lstStyle/>
          <a:p>
            <a:pPr algn="ctr">
              <a:buNone/>
            </a:pPr>
            <a:r>
              <a:rPr lang="es-MX" sz="4000" dirty="0" smtClean="0">
                <a:solidFill>
                  <a:srgbClr val="CC00CC"/>
                </a:solidFill>
                <a:latin typeface="Berlin Sans FB Demi" pitchFamily="34" charset="0"/>
                <a:cs typeface="Arial" pitchFamily="34" charset="0"/>
              </a:rPr>
              <a:t>y ello exige establecer cual sería la cuantía de los créditos y sus tasas de interés, ósea el financiamiento de ella. </a:t>
            </a:r>
          </a:p>
          <a:p>
            <a:pPr algn="ctr">
              <a:buNone/>
            </a:pPr>
            <a:endParaRPr lang="es-MX" sz="4000" dirty="0">
              <a:solidFill>
                <a:srgbClr val="CC00CC"/>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35</a:t>
            </a:fld>
            <a:endParaRPr lang="es-MX" dirty="0"/>
          </a:p>
        </p:txBody>
      </p:sp>
      <p:pic>
        <p:nvPicPr>
          <p:cNvPr id="6" name="5 Imagen" descr="euros.gif"/>
          <p:cNvPicPr>
            <a:picLocks noChangeAspect="1"/>
          </p:cNvPicPr>
          <p:nvPr/>
        </p:nvPicPr>
        <p:blipFill>
          <a:blip r:embed="rId3" cstate="print"/>
          <a:stretch>
            <a:fillRect/>
          </a:stretch>
        </p:blipFill>
        <p:spPr>
          <a:xfrm>
            <a:off x="285720" y="4214818"/>
            <a:ext cx="3111729" cy="2409835"/>
          </a:xfrm>
          <a:prstGeom prst="rect">
            <a:avLst/>
          </a:prstGeom>
        </p:spPr>
      </p:pic>
    </p:spTree>
  </p:cSld>
  <p:clrMapOvr>
    <a:masterClrMapping/>
  </p:clrMapOvr>
  <p:transition advClick="0" advTm="10000">
    <p:split orient="vert"/>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ida$.gif"/>
          <p:cNvPicPr>
            <a:picLocks noChangeAspect="1"/>
          </p:cNvPicPr>
          <p:nvPr/>
        </p:nvPicPr>
        <p:blipFill>
          <a:blip r:embed="rId3" cstate="print"/>
          <a:stretch>
            <a:fillRect/>
          </a:stretch>
        </p:blipFill>
        <p:spPr>
          <a:xfrm>
            <a:off x="785786" y="357166"/>
            <a:ext cx="7715304" cy="5889545"/>
          </a:xfrm>
          <a:prstGeom prst="rect">
            <a:avLst/>
          </a:prstGeom>
        </p:spPr>
      </p:pic>
      <p:sp>
        <p:nvSpPr>
          <p:cNvPr id="3" name="2 Marcador de contenido"/>
          <p:cNvSpPr>
            <a:spLocks noGrp="1"/>
          </p:cNvSpPr>
          <p:nvPr>
            <p:ph idx="1"/>
          </p:nvPr>
        </p:nvSpPr>
        <p:spPr>
          <a:xfrm>
            <a:off x="357158" y="285728"/>
            <a:ext cx="8286808" cy="6215106"/>
          </a:xfrm>
        </p:spPr>
        <p:txBody>
          <a:bodyPr>
            <a:normAutofit/>
          </a:bodyPr>
          <a:lstStyle/>
          <a:p>
            <a:pPr algn="ctr">
              <a:buNone/>
            </a:pPr>
            <a:endParaRPr lang="es-MX" sz="4000" b="1" dirty="0" smtClean="0">
              <a:solidFill>
                <a:schemeClr val="tx1">
                  <a:lumMod val="95000"/>
                  <a:lumOff val="5000"/>
                </a:schemeClr>
              </a:solidFill>
            </a:endParaRPr>
          </a:p>
          <a:p>
            <a:pPr algn="ctr">
              <a:buNone/>
            </a:pPr>
            <a:r>
              <a:rPr lang="es-MX" sz="4000" b="1" dirty="0" smtClean="0">
                <a:solidFill>
                  <a:schemeClr val="tx1">
                    <a:lumMod val="95000"/>
                    <a:lumOff val="5000"/>
                  </a:schemeClr>
                </a:solidFill>
              </a:rPr>
              <a:t>La disponibilidad de la cuantía total de los recursos financieros puede depender de arreglos administrativos relacionados con la tramitación y aprobación de presupuestos fiscales, municipales o federales, </a:t>
            </a:r>
            <a:endParaRPr lang="es-MX" sz="4000" b="1" dirty="0">
              <a:solidFill>
                <a:schemeClr val="tx1">
                  <a:lumMod val="95000"/>
                  <a:lumOff val="5000"/>
                </a:schemeClr>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350</a:t>
            </a:fld>
            <a:endParaRPr lang="es-MX"/>
          </a:p>
        </p:txBody>
      </p:sp>
    </p:spTree>
  </p:cSld>
  <p:clrMapOvr>
    <a:masterClrMapping/>
  </p:clrMapOvr>
  <p:transition advClick="0" advTm="10000">
    <p:split/>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286808" cy="6215106"/>
          </a:xfrm>
        </p:spPr>
        <p:txBody>
          <a:bodyPr>
            <a:normAutofit/>
          </a:bodyPr>
          <a:lstStyle/>
          <a:p>
            <a:pPr algn="ctr">
              <a:buNone/>
            </a:pPr>
            <a:r>
              <a:rPr lang="es-MX" sz="4000" b="1" dirty="0" smtClean="0">
                <a:solidFill>
                  <a:srgbClr val="FF0000"/>
                </a:solidFill>
              </a:rPr>
              <a:t>así como de los mecanismos legales existentes para la emisión de bonos de la deuda externa, operaciones crediticias con los bancos comerciales o con el banco central, y similares. </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351</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286808" cy="6215106"/>
          </a:xfrm>
        </p:spPr>
        <p:txBody>
          <a:bodyPr>
            <a:normAutofit/>
          </a:bodyPr>
          <a:lstStyle/>
          <a:p>
            <a:pPr algn="ctr">
              <a:buNone/>
            </a:pPr>
            <a:r>
              <a:rPr lang="es-MX" sz="4000" b="1" dirty="0" smtClean="0">
                <a:solidFill>
                  <a:srgbClr val="FFFF00"/>
                </a:solidFill>
              </a:rPr>
              <a:t>Por ejemplo, los créditos externos –aunque se aprueben en principio- exigirán una serie de trámites con participación de oficinas gubernamentales que en primera instancia poco o nada han tenido que ver con el proyecto</a:t>
            </a:r>
            <a:r>
              <a:rPr lang="es-MX" sz="2800" b="1" dirty="0" smtClean="0"/>
              <a:t>[25]</a:t>
            </a:r>
            <a:r>
              <a:rPr lang="es-MX" sz="4000" b="1" dirty="0" smtClean="0">
                <a:solidFill>
                  <a:srgbClr val="FFFF00"/>
                </a:solidFill>
              </a:rPr>
              <a:t>. </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352</a:t>
            </a:fld>
            <a:endParaRPr lang="es-MX"/>
          </a:p>
        </p:txBody>
      </p:sp>
      <p:sp>
        <p:nvSpPr>
          <p:cNvPr id="5" name="4 Marcador de pie de página"/>
          <p:cNvSpPr>
            <a:spLocks noGrp="1"/>
          </p:cNvSpPr>
          <p:nvPr>
            <p:ph type="ftr" sz="quarter" idx="11"/>
          </p:nvPr>
        </p:nvSpPr>
        <p:spPr>
          <a:xfrm>
            <a:off x="0" y="6208731"/>
            <a:ext cx="9144000" cy="649269"/>
          </a:xfrm>
        </p:spPr>
        <p:txBody>
          <a:bodyPr/>
          <a:lstStyle/>
          <a:p>
            <a:r>
              <a:rPr lang="es-MX" dirty="0" smtClean="0"/>
              <a:t>25] Puede considerarse típica a ese respecto la intervención del ministerio o secretaria de relaciones exteriores</a:t>
            </a:r>
            <a:endParaRPr lang="es-MX" dirty="0"/>
          </a:p>
        </p:txBody>
      </p:sp>
      <p:pic>
        <p:nvPicPr>
          <p:cNvPr id="7" name="6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wheel spokes="8"/>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285728"/>
            <a:ext cx="7715304" cy="6215106"/>
          </a:xfrm>
        </p:spPr>
        <p:txBody>
          <a:bodyPr>
            <a:normAutofit/>
          </a:bodyPr>
          <a:lstStyle/>
          <a:p>
            <a:pPr algn="ctr">
              <a:buNone/>
            </a:pPr>
            <a:r>
              <a:rPr lang="es-MX" sz="4000" b="1" dirty="0" smtClean="0">
                <a:solidFill>
                  <a:srgbClr val="0000FF"/>
                </a:solidFill>
              </a:rPr>
              <a:t>Los créditos externos son otorgados muchas veces con la clausula de garantía del Estado, lo que plantea una serie de exigencias legales de tipo especial.</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353</a:t>
            </a:fld>
            <a:endParaRPr lang="es-MX"/>
          </a:p>
        </p:txBody>
      </p:sp>
      <p:pic>
        <p:nvPicPr>
          <p:cNvPr id="7" name="6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diamond/>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286808" cy="6215106"/>
          </a:xfrm>
        </p:spPr>
        <p:txBody>
          <a:bodyPr>
            <a:normAutofit/>
          </a:bodyPr>
          <a:lstStyle/>
          <a:p>
            <a:pPr algn="ctr">
              <a:buNone/>
            </a:pPr>
            <a:r>
              <a:rPr lang="es-MX" sz="4000" b="1" dirty="0" smtClean="0">
                <a:solidFill>
                  <a:srgbClr val="92D050"/>
                </a:solidFill>
              </a:rPr>
              <a:t>Para abrir </a:t>
            </a:r>
            <a:r>
              <a:rPr lang="es-MX" sz="4000" b="1" dirty="0" err="1" smtClean="0">
                <a:solidFill>
                  <a:srgbClr val="92D050"/>
                </a:solidFill>
              </a:rPr>
              <a:t>acreditivos</a:t>
            </a:r>
            <a:r>
              <a:rPr lang="es-MX" sz="4000" b="1" dirty="0" smtClean="0">
                <a:solidFill>
                  <a:srgbClr val="92D050"/>
                </a:solidFill>
              </a:rPr>
              <a:t> o pagar cuotas al extranjero se requiere muchas veces una autorización previa de un organismo interventor de los cambios internacionales o la inclusión oportuna en un presupuesto de divisas.</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354</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strips dir="rd"/>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285728"/>
            <a:ext cx="7715304" cy="6215106"/>
          </a:xfrm>
        </p:spPr>
        <p:txBody>
          <a:bodyPr>
            <a:normAutofit/>
          </a:bodyPr>
          <a:lstStyle/>
          <a:p>
            <a:pPr algn="ctr">
              <a:buNone/>
            </a:pPr>
            <a:r>
              <a:rPr lang="es-MX" sz="4000" b="1" dirty="0" smtClean="0">
                <a:solidFill>
                  <a:srgbClr val="FF0000"/>
                </a:solidFill>
              </a:rPr>
              <a:t>En todos estos casos, la expedición y prontitud con que estos problemas sean atendidos y resueltos pueden depender de la atención que se les haya concedido en la fase de estudio del proyecto. </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355</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strips/>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285728"/>
            <a:ext cx="7643866" cy="6215106"/>
          </a:xfrm>
        </p:spPr>
        <p:txBody>
          <a:bodyPr>
            <a:normAutofit/>
          </a:bodyPr>
          <a:lstStyle/>
          <a:p>
            <a:pPr algn="ctr">
              <a:buNone/>
            </a:pPr>
            <a:r>
              <a:rPr lang="es-MX" sz="4000" b="1" dirty="0" smtClean="0">
                <a:solidFill>
                  <a:srgbClr val="FFFF00"/>
                </a:solidFill>
              </a:rPr>
              <a:t>Aun cuando no se anticipen gestiones concretas, por lo menos habrá que señalar con claridad los problemas que en este sentido se plantearan, indicando en el programa de trabajo las gestiones a realizar, o adelantándolas todo lo posible. </a:t>
            </a:r>
            <a:endParaRPr lang="es-MX" sz="4000" b="1" dirty="0">
              <a:solidFill>
                <a:srgbClr val="FFFF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356</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diamond/>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285728"/>
            <a:ext cx="7786742" cy="6215106"/>
          </a:xfrm>
        </p:spPr>
        <p:txBody>
          <a:bodyPr>
            <a:normAutofit/>
          </a:bodyPr>
          <a:lstStyle/>
          <a:p>
            <a:pPr algn="ctr">
              <a:buNone/>
            </a:pPr>
            <a:r>
              <a:rPr lang="es-MX" sz="4000" b="1" dirty="0" smtClean="0">
                <a:solidFill>
                  <a:srgbClr val="0000FF"/>
                </a:solidFill>
              </a:rPr>
              <a:t>Un proyecto buen estudiado y de alta prelación social puede quedar interrumpido –e incluso fracasar- por simples complicaciones burocráticas no previstas o previstas y no resueltas oportunamente. </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357</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wheel spokes="1"/>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85728"/>
            <a:ext cx="7929618" cy="6215106"/>
          </a:xfrm>
        </p:spPr>
        <p:txBody>
          <a:bodyPr>
            <a:normAutofit/>
          </a:bodyPr>
          <a:lstStyle/>
          <a:p>
            <a:pPr algn="ctr">
              <a:buNone/>
            </a:pPr>
            <a:r>
              <a:rPr lang="es-MX" sz="4000" b="1" dirty="0" smtClean="0">
                <a:solidFill>
                  <a:srgbClr val="009900"/>
                </a:solidFill>
              </a:rPr>
              <a:t>Cabe recordar que la interrupción de las obras de instalación alarga innecesariamente el periodo de maduración de la inversión, eleva los costos y finalmente en virtud de las relaciones </a:t>
            </a:r>
            <a:r>
              <a:rPr lang="es-MX" sz="4000" b="1" dirty="0" err="1" smtClean="0">
                <a:solidFill>
                  <a:srgbClr val="009900"/>
                </a:solidFill>
              </a:rPr>
              <a:t>interindustriales</a:t>
            </a:r>
            <a:r>
              <a:rPr lang="es-MX" sz="4000" b="1" dirty="0" smtClean="0">
                <a:solidFill>
                  <a:srgbClr val="009900"/>
                </a:solidFill>
              </a:rPr>
              <a:t>, inhibe el desarrollo de otras actividades ligadas al proyecto.</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358</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wedg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286808" cy="6215106"/>
          </a:xfrm>
        </p:spPr>
        <p:txBody>
          <a:bodyPr>
            <a:normAutofit/>
          </a:bodyPr>
          <a:lstStyle/>
          <a:p>
            <a:pPr algn="ctr">
              <a:buNone/>
            </a:pPr>
            <a:r>
              <a:rPr lang="es-MX" sz="4000" b="1" dirty="0" smtClean="0">
                <a:solidFill>
                  <a:srgbClr val="FF0000"/>
                </a:solidFill>
              </a:rPr>
              <a:t>Por otra parte, es evidente la conveniencia de que los proyectos del sector publico tengan tanta flexibilidad administrativa y financiera como los privados, a fin de que puedan adaptarse a las contingencias que se presenten, tanto en la construcción como en el funcionamiento. </a:t>
            </a:r>
            <a:endParaRPr lang="es-MX" sz="4000" b="1"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359</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5357850"/>
          </a:xfrm>
        </p:spPr>
        <p:txBody>
          <a:bodyPr>
            <a:normAutofit/>
          </a:bodyPr>
          <a:lstStyle/>
          <a:p>
            <a:pPr algn="ctr">
              <a:buNone/>
            </a:pPr>
            <a:r>
              <a:rPr lang="es-MX" sz="4000" dirty="0" smtClean="0">
                <a:solidFill>
                  <a:srgbClr val="0000FF"/>
                </a:solidFill>
                <a:latin typeface="Berlin Sans FB Demi" pitchFamily="34" charset="0"/>
                <a:cs typeface="Arial" pitchFamily="34" charset="0"/>
              </a:rPr>
              <a:t>Como las formas de organización y de financiamiento están tan estrechamente ligadas entre si, resulta difícil adoptar un orden de prelación en la manera de tratarlas.</a:t>
            </a:r>
            <a:endParaRPr lang="es-MX" sz="4000" dirty="0">
              <a:solidFill>
                <a:srgbClr val="0000FF"/>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36</a:t>
            </a:fld>
            <a:endParaRPr lang="es-MX" dirty="0"/>
          </a:p>
        </p:txBody>
      </p:sp>
      <p:pic>
        <p:nvPicPr>
          <p:cNvPr id="6" name="5 Imagen" descr="euros.gif"/>
          <p:cNvPicPr>
            <a:picLocks noChangeAspect="1"/>
          </p:cNvPicPr>
          <p:nvPr/>
        </p:nvPicPr>
        <p:blipFill>
          <a:blip r:embed="rId3" cstate="print"/>
          <a:stretch>
            <a:fillRect/>
          </a:stretch>
        </p:blipFill>
        <p:spPr>
          <a:xfrm>
            <a:off x="285720" y="4214818"/>
            <a:ext cx="3111729" cy="2409835"/>
          </a:xfrm>
          <a:prstGeom prst="rect">
            <a:avLst/>
          </a:prstGeom>
        </p:spPr>
      </p:pic>
    </p:spTree>
  </p:cSld>
  <p:clrMapOvr>
    <a:masterClrMapping/>
  </p:clrMapOvr>
  <p:transition advClick="0" advTm="10000">
    <p:split dir="in"/>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
        <p:nvSpPr>
          <p:cNvPr id="3" name="2 Marcador de contenido"/>
          <p:cNvSpPr>
            <a:spLocks noGrp="1"/>
          </p:cNvSpPr>
          <p:nvPr>
            <p:ph idx="1"/>
          </p:nvPr>
        </p:nvSpPr>
        <p:spPr>
          <a:xfrm>
            <a:off x="357158" y="285728"/>
            <a:ext cx="8286808" cy="6215106"/>
          </a:xfrm>
        </p:spPr>
        <p:txBody>
          <a:bodyPr>
            <a:normAutofit/>
          </a:bodyPr>
          <a:lstStyle/>
          <a:p>
            <a:pPr algn="ctr">
              <a:buNone/>
            </a:pPr>
            <a:r>
              <a:rPr lang="es-MX" sz="4000" b="1" dirty="0" smtClean="0">
                <a:solidFill>
                  <a:srgbClr val="FFFF00"/>
                </a:solidFill>
              </a:rPr>
              <a:t>Esto constituye un problema de ordenación y adopción de formas legales adecuadas. Su solución exige muchas veces dictar estatutos especiales, autorizados por ley o decreto, a los cuales debe prestarse la debida consideración –al menos en sus líneas generales- durante la etapa de estudio del proyecto.</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360</a:t>
            </a:fld>
            <a:endParaRPr lang="es-MX"/>
          </a:p>
        </p:txBody>
      </p:sp>
    </p:spTree>
  </p:cSld>
  <p:clrMapOvr>
    <a:masterClrMapping/>
  </p:clrMapOvr>
  <p:transition advClick="0" advTm="10000">
    <p:wipe dir="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286808" cy="6215106"/>
          </a:xfrm>
        </p:spPr>
        <p:txBody>
          <a:bodyPr>
            <a:normAutofit/>
          </a:bodyPr>
          <a:lstStyle/>
          <a:p>
            <a:pPr algn="ctr">
              <a:buNone/>
            </a:pPr>
            <a:r>
              <a:rPr lang="es-MX" sz="4000" b="1" dirty="0" smtClean="0">
                <a:solidFill>
                  <a:srgbClr val="0000FF"/>
                </a:solidFill>
              </a:rPr>
              <a:t>Los aspectos citados son los más importantes desde el punto de vista del sector público. Los demás problemas relacionados con la organización y ejecución del proyecto serán similares para el sector público y para el privado.</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361</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wedg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286808" cy="6215106"/>
          </a:xfrm>
        </p:spPr>
        <p:txBody>
          <a:bodyPr>
            <a:normAutofit/>
          </a:bodyPr>
          <a:lstStyle/>
          <a:p>
            <a:pPr algn="ctr">
              <a:buNone/>
            </a:pPr>
            <a:r>
              <a:rPr lang="es-MX" sz="4000" b="1" dirty="0" smtClean="0">
                <a:solidFill>
                  <a:srgbClr val="009900"/>
                </a:solidFill>
              </a:rPr>
              <a:t>Aparte de todas las previsiones y recomendaciones que razonablemente se puedan incluir en el proyecto con respecto a la etapa de organización y ejecución, debe reconocerse la existencia de una condición básica para el éxito; poner a su servicio una excelente capacidad administrativa. </a:t>
            </a:r>
            <a:endParaRPr lang="es-MX" sz="4000" b="1" dirty="0">
              <a:solidFill>
                <a:srgbClr val="0099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362</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wheel spokes="8"/>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286808" cy="6215106"/>
          </a:xfrm>
        </p:spPr>
        <p:txBody>
          <a:bodyPr>
            <a:normAutofit/>
          </a:bodyPr>
          <a:lstStyle/>
          <a:p>
            <a:pPr algn="ctr">
              <a:buNone/>
            </a:pPr>
            <a:r>
              <a:rPr lang="es-MX" sz="4000" b="1" dirty="0" smtClean="0">
                <a:solidFill>
                  <a:srgbClr val="FF0000"/>
                </a:solidFill>
              </a:rPr>
              <a:t>El buen estudio del proyecto contribuirá a la prosperidad de la empresa si ofrece planes y programas de trabajo bien medidos y coordinados a un administrador idóneo que lo ponga en ejecución. </a:t>
            </a:r>
            <a:endParaRPr lang="es-MX" sz="4000" dirty="0">
              <a:solidFill>
                <a:srgbClr val="FF0000"/>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363</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split/>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285728"/>
            <a:ext cx="7786742" cy="6215106"/>
          </a:xfrm>
        </p:spPr>
        <p:txBody>
          <a:bodyPr>
            <a:normAutofit/>
          </a:bodyPr>
          <a:lstStyle/>
          <a:p>
            <a:pPr algn="ctr">
              <a:buNone/>
            </a:pPr>
            <a:r>
              <a:rPr lang="es-MX" sz="4000" b="1" dirty="0" smtClean="0">
                <a:solidFill>
                  <a:srgbClr val="FFFF00"/>
                </a:solidFill>
              </a:rPr>
              <a:t>La selección del personal superior adecuado para organizar  y poner en marcha la empresa debe merecer, pues, tanta atención como el estudio mismo del proyecto.</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364</a:t>
            </a:fld>
            <a:endParaRPr lang="es-MX"/>
          </a:p>
        </p:txBody>
      </p:sp>
      <p:pic>
        <p:nvPicPr>
          <p:cNvPr id="5" name="4 Imagen" descr="$.gif"/>
          <p:cNvPicPr>
            <a:picLocks noChangeAspect="1"/>
          </p:cNvPicPr>
          <p:nvPr/>
        </p:nvPicPr>
        <p:blipFill>
          <a:blip r:embed="rId3" cstate="print"/>
          <a:stretch>
            <a:fillRect/>
          </a:stretch>
        </p:blipFill>
        <p:spPr>
          <a:xfrm>
            <a:off x="642910" y="4929198"/>
            <a:ext cx="2076450" cy="1371600"/>
          </a:xfrm>
          <a:prstGeom prst="rect">
            <a:avLst/>
          </a:prstGeom>
        </p:spPr>
      </p:pic>
    </p:spTree>
  </p:cSld>
  <p:clrMapOvr>
    <a:masterClrMapping/>
  </p:clrMapOvr>
  <p:transition advClick="0" advTm="10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F9C412B-08EB-49E3-8EB8-1F5F95EFBFF0}" type="slidenum">
              <a:rPr lang="es-MX" smtClean="0"/>
              <a:pPr/>
              <a:t>365</a:t>
            </a:fld>
            <a:endParaRPr lang="es-MX"/>
          </a:p>
        </p:txBody>
      </p:sp>
      <p:pic>
        <p:nvPicPr>
          <p:cNvPr id="5" name="4 Imagen" descr="argentina.jpg"/>
          <p:cNvPicPr>
            <a:picLocks noChangeAspect="1"/>
          </p:cNvPicPr>
          <p:nvPr/>
        </p:nvPicPr>
        <p:blipFill>
          <a:blip r:embed="rId3" cstate="print"/>
          <a:stretch>
            <a:fillRect/>
          </a:stretch>
        </p:blipFill>
        <p:spPr>
          <a:xfrm>
            <a:off x="0" y="0"/>
            <a:ext cx="4243406" cy="4454915"/>
          </a:xfrm>
          <a:prstGeom prst="rect">
            <a:avLst/>
          </a:prstGeom>
        </p:spPr>
      </p:pic>
      <p:pic>
        <p:nvPicPr>
          <p:cNvPr id="6" name="5 Imagen" descr="artesania mexicana_3504.jpg"/>
          <p:cNvPicPr>
            <a:picLocks noChangeAspect="1"/>
          </p:cNvPicPr>
          <p:nvPr/>
        </p:nvPicPr>
        <p:blipFill>
          <a:blip r:embed="rId4" cstate="print"/>
          <a:stretch>
            <a:fillRect/>
          </a:stretch>
        </p:blipFill>
        <p:spPr>
          <a:xfrm rot="1293865">
            <a:off x="2913229" y="1864665"/>
            <a:ext cx="5013465" cy="3877079"/>
          </a:xfrm>
          <a:prstGeom prst="rect">
            <a:avLst/>
          </a:prstGeom>
        </p:spPr>
      </p:pic>
      <p:pic>
        <p:nvPicPr>
          <p:cNvPr id="7" name="6 Imagen" descr="colombia1.gif"/>
          <p:cNvPicPr>
            <a:picLocks noChangeAspect="1"/>
          </p:cNvPicPr>
          <p:nvPr/>
        </p:nvPicPr>
        <p:blipFill>
          <a:blip r:embed="rId5" cstate="print"/>
          <a:stretch>
            <a:fillRect/>
          </a:stretch>
        </p:blipFill>
        <p:spPr>
          <a:xfrm>
            <a:off x="5419708" y="2017870"/>
            <a:ext cx="3724292" cy="4840130"/>
          </a:xfrm>
          <a:prstGeom prst="rect">
            <a:avLst/>
          </a:prstGeom>
        </p:spPr>
      </p:pic>
      <p:pic>
        <p:nvPicPr>
          <p:cNvPr id="8" name="7 Imagen" descr="cuba2.jpg"/>
          <p:cNvPicPr>
            <a:picLocks noChangeAspect="1"/>
          </p:cNvPicPr>
          <p:nvPr/>
        </p:nvPicPr>
        <p:blipFill>
          <a:blip r:embed="rId6" cstate="print"/>
          <a:stretch>
            <a:fillRect/>
          </a:stretch>
        </p:blipFill>
        <p:spPr>
          <a:xfrm rot="574417">
            <a:off x="-229070" y="3368449"/>
            <a:ext cx="5597535" cy="3727958"/>
          </a:xfrm>
          <a:prstGeom prst="rect">
            <a:avLst/>
          </a:prstGeom>
        </p:spPr>
      </p:pic>
      <p:pic>
        <p:nvPicPr>
          <p:cNvPr id="9" name="8 Imagen" descr="cuba3.jpg"/>
          <p:cNvPicPr>
            <a:picLocks noChangeAspect="1"/>
          </p:cNvPicPr>
          <p:nvPr/>
        </p:nvPicPr>
        <p:blipFill>
          <a:blip r:embed="rId7" cstate="print"/>
          <a:stretch>
            <a:fillRect/>
          </a:stretch>
        </p:blipFill>
        <p:spPr>
          <a:xfrm rot="20858318">
            <a:off x="4661764" y="-46924"/>
            <a:ext cx="4631391" cy="3653102"/>
          </a:xfrm>
          <a:prstGeom prst="rect">
            <a:avLst/>
          </a:prstGeom>
        </p:spPr>
      </p:pic>
      <p:pic>
        <p:nvPicPr>
          <p:cNvPr id="11" name="10 Imagen" descr="trajineras-xochimilco.jpg"/>
          <p:cNvPicPr>
            <a:picLocks noChangeAspect="1"/>
          </p:cNvPicPr>
          <p:nvPr/>
        </p:nvPicPr>
        <p:blipFill>
          <a:blip r:embed="rId8" cstate="print"/>
          <a:stretch>
            <a:fillRect/>
          </a:stretch>
        </p:blipFill>
        <p:spPr>
          <a:xfrm rot="1500170">
            <a:off x="1644309" y="2744690"/>
            <a:ext cx="5906846" cy="3005851"/>
          </a:xfrm>
          <a:prstGeom prst="rect">
            <a:avLst/>
          </a:prstGeom>
        </p:spPr>
      </p:pic>
      <p:pic>
        <p:nvPicPr>
          <p:cNvPr id="12" name="11 Imagen" descr="mexico7.jpg"/>
          <p:cNvPicPr>
            <a:picLocks noChangeAspect="1"/>
          </p:cNvPicPr>
          <p:nvPr/>
        </p:nvPicPr>
        <p:blipFill>
          <a:blip r:embed="rId9" cstate="print"/>
          <a:stretch>
            <a:fillRect/>
          </a:stretch>
        </p:blipFill>
        <p:spPr>
          <a:xfrm rot="20651112">
            <a:off x="-27450" y="-340578"/>
            <a:ext cx="4818074" cy="3613556"/>
          </a:xfrm>
          <a:prstGeom prst="rect">
            <a:avLst/>
          </a:prstGeom>
        </p:spPr>
      </p:pic>
      <p:pic>
        <p:nvPicPr>
          <p:cNvPr id="13" name="12 Imagen" descr="papantla-tajn-1.jpg"/>
          <p:cNvPicPr>
            <a:picLocks noChangeAspect="1"/>
          </p:cNvPicPr>
          <p:nvPr/>
        </p:nvPicPr>
        <p:blipFill>
          <a:blip r:embed="rId10" cstate="print"/>
          <a:stretch>
            <a:fillRect/>
          </a:stretch>
        </p:blipFill>
        <p:spPr>
          <a:xfrm rot="879849">
            <a:off x="3144507" y="1409382"/>
            <a:ext cx="6527824" cy="3671901"/>
          </a:xfrm>
          <a:prstGeom prst="rect">
            <a:avLst/>
          </a:prstGeom>
        </p:spPr>
      </p:pic>
      <p:pic>
        <p:nvPicPr>
          <p:cNvPr id="14" name="13 Imagen" descr="rivera2.jpg"/>
          <p:cNvPicPr>
            <a:picLocks noChangeAspect="1"/>
          </p:cNvPicPr>
          <p:nvPr/>
        </p:nvPicPr>
        <p:blipFill>
          <a:blip r:embed="rId11" cstate="print"/>
          <a:stretch>
            <a:fillRect/>
          </a:stretch>
        </p:blipFill>
        <p:spPr>
          <a:xfrm>
            <a:off x="2952750" y="607"/>
            <a:ext cx="5119712" cy="5014306"/>
          </a:xfrm>
          <a:prstGeom prst="rect">
            <a:avLst/>
          </a:prstGeom>
        </p:spPr>
      </p:pic>
      <p:pic>
        <p:nvPicPr>
          <p:cNvPr id="15" name="14 Imagen" descr="pintura-1-17911.jpg"/>
          <p:cNvPicPr>
            <a:picLocks noChangeAspect="1"/>
          </p:cNvPicPr>
          <p:nvPr/>
        </p:nvPicPr>
        <p:blipFill>
          <a:blip r:embed="rId12" cstate="print"/>
          <a:stretch>
            <a:fillRect/>
          </a:stretch>
        </p:blipFill>
        <p:spPr>
          <a:xfrm>
            <a:off x="285720" y="285728"/>
            <a:ext cx="8540204" cy="6070469"/>
          </a:xfrm>
          <a:prstGeom prst="rect">
            <a:avLst/>
          </a:prstGeom>
        </p:spPr>
      </p:pic>
      <p:sp>
        <p:nvSpPr>
          <p:cNvPr id="3" name="2 Marcador de contenido"/>
          <p:cNvSpPr>
            <a:spLocks noGrp="1"/>
          </p:cNvSpPr>
          <p:nvPr>
            <p:ph idx="1"/>
          </p:nvPr>
        </p:nvSpPr>
        <p:spPr>
          <a:xfrm>
            <a:off x="500034" y="357166"/>
            <a:ext cx="8215370" cy="5929354"/>
          </a:xfrm>
        </p:spPr>
        <p:txBody>
          <a:bodyPr>
            <a:normAutofit fontScale="92500" lnSpcReduction="20000"/>
          </a:bodyPr>
          <a:lstStyle/>
          <a:p>
            <a:pPr>
              <a:buNone/>
            </a:pPr>
            <a:r>
              <a:rPr lang="es-MX" sz="3600" b="1" dirty="0" smtClean="0">
                <a:solidFill>
                  <a:srgbClr val="FF0000"/>
                </a:solidFill>
              </a:rPr>
              <a:t>Imágenes: </a:t>
            </a:r>
          </a:p>
          <a:p>
            <a:pPr>
              <a:buNone/>
            </a:pPr>
            <a:r>
              <a:rPr lang="es-MX" sz="3600" b="1" dirty="0" smtClean="0">
                <a:solidFill>
                  <a:srgbClr val="FF0000"/>
                </a:solidFill>
              </a:rPr>
              <a:t>Paisajes, monedas y artesanías latinoamericana.</a:t>
            </a:r>
          </a:p>
          <a:p>
            <a:pPr>
              <a:buNone/>
            </a:pPr>
            <a:endParaRPr lang="es-MX" sz="3600" b="1" dirty="0" smtClean="0">
              <a:solidFill>
                <a:srgbClr val="FF0000"/>
              </a:solidFill>
            </a:endParaRPr>
          </a:p>
          <a:p>
            <a:pPr>
              <a:buNone/>
            </a:pPr>
            <a:r>
              <a:rPr lang="es-MX" sz="3600" b="1" dirty="0" smtClean="0">
                <a:solidFill>
                  <a:srgbClr val="FF0000"/>
                </a:solidFill>
              </a:rPr>
              <a:t>Música:</a:t>
            </a:r>
          </a:p>
          <a:p>
            <a:pPr>
              <a:buFontTx/>
              <a:buChar char="-"/>
            </a:pPr>
            <a:r>
              <a:rPr lang="es-MX" sz="3600" b="1" dirty="0" smtClean="0">
                <a:solidFill>
                  <a:srgbClr val="FF0000"/>
                </a:solidFill>
              </a:rPr>
              <a:t>Salsa cubana, folklor cubano</a:t>
            </a:r>
          </a:p>
          <a:p>
            <a:pPr>
              <a:buFontTx/>
              <a:buChar char="-"/>
            </a:pPr>
            <a:r>
              <a:rPr lang="es-MX" sz="3600" b="1" dirty="0" smtClean="0">
                <a:solidFill>
                  <a:srgbClr val="FF0000"/>
                </a:solidFill>
              </a:rPr>
              <a:t>La Yapa, folklor argentino</a:t>
            </a:r>
          </a:p>
          <a:p>
            <a:pPr>
              <a:buFontTx/>
              <a:buChar char="-"/>
            </a:pPr>
            <a:r>
              <a:rPr lang="es-MX" sz="3600" b="1" dirty="0" smtClean="0">
                <a:solidFill>
                  <a:srgbClr val="FF0000"/>
                </a:solidFill>
              </a:rPr>
              <a:t>El cóndor pasa, folklor peruano</a:t>
            </a:r>
          </a:p>
          <a:p>
            <a:pPr>
              <a:buFontTx/>
              <a:buChar char="-"/>
            </a:pPr>
            <a:r>
              <a:rPr lang="es-MX" sz="3600" b="1" dirty="0" smtClean="0">
                <a:solidFill>
                  <a:srgbClr val="FF0000"/>
                </a:solidFill>
              </a:rPr>
              <a:t>Soy caporal, folklor boliviano</a:t>
            </a:r>
          </a:p>
          <a:p>
            <a:pPr>
              <a:buFontTx/>
              <a:buChar char="-"/>
            </a:pPr>
            <a:r>
              <a:rPr lang="es-MX" sz="3600" b="1" dirty="0" smtClean="0">
                <a:solidFill>
                  <a:srgbClr val="FF0000"/>
                </a:solidFill>
              </a:rPr>
              <a:t>Atolito con el dedo, folklor mexicano</a:t>
            </a:r>
          </a:p>
          <a:p>
            <a:pPr>
              <a:buFontTx/>
              <a:buChar char="-"/>
            </a:pPr>
            <a:r>
              <a:rPr lang="es-MX" sz="3600" b="1" dirty="0" smtClean="0">
                <a:solidFill>
                  <a:srgbClr val="FF0000"/>
                </a:solidFill>
              </a:rPr>
              <a:t>Esta en mi Venezuela, folklor venezolano</a:t>
            </a:r>
          </a:p>
          <a:p>
            <a:pPr>
              <a:buFontTx/>
              <a:buChar char="-"/>
            </a:pPr>
            <a:r>
              <a:rPr lang="es-MX" sz="3600" b="1" dirty="0" smtClean="0">
                <a:solidFill>
                  <a:srgbClr val="FF0000"/>
                </a:solidFill>
              </a:rPr>
              <a:t>Latinoamérica, Calle 13</a:t>
            </a:r>
          </a:p>
          <a:p>
            <a:pPr>
              <a:buNone/>
            </a:pPr>
            <a:endParaRPr lang="es-MX" dirty="0" smtClean="0"/>
          </a:p>
          <a:p>
            <a:pPr>
              <a:buNone/>
            </a:pPr>
            <a:endParaRPr lang="es-MX" dirty="0" smtClean="0"/>
          </a:p>
          <a:p>
            <a:pPr>
              <a:buNone/>
            </a:pPr>
            <a:endParaRPr lang="es-MX" dirty="0"/>
          </a:p>
        </p:txBody>
      </p:sp>
    </p:spTree>
  </p:cSld>
  <p:clrMapOvr>
    <a:masterClrMapping/>
  </p:clrMapOvr>
  <p:transition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strVal val="#ppt_w*0.70"/>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 calcmode="lin" valueType="num">
                                      <p:cBhvr>
                                        <p:cTn id="5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6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61" dur="1000"/>
                                        <p:tgtEl>
                                          <p:spTgt spid="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
                                            <p:txEl>
                                              <p:pRg st="1" end="1"/>
                                            </p:txEl>
                                          </p:spTgt>
                                        </p:tgtEl>
                                        <p:attrNameLst>
                                          <p:attrName>style.visibility</p:attrName>
                                        </p:attrNameLst>
                                      </p:cBhvr>
                                      <p:to>
                                        <p:strVal val="visible"/>
                                      </p:to>
                                    </p:set>
                                    <p:anim calcmode="lin" valueType="num">
                                      <p:cBhvr>
                                        <p:cTn id="6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6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68" dur="1000"/>
                                        <p:tgtEl>
                                          <p:spTgt spid="3">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p:cTn id="7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7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75" dur="1000"/>
                                        <p:tgtEl>
                                          <p:spTgt spid="3">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
                                            <p:txEl>
                                              <p:pRg st="4" end="4"/>
                                            </p:txEl>
                                          </p:spTgt>
                                        </p:tgtEl>
                                        <p:attrNameLst>
                                          <p:attrName>style.visibility</p:attrName>
                                        </p:attrNameLst>
                                      </p:cBhvr>
                                      <p:to>
                                        <p:strVal val="visible"/>
                                      </p:to>
                                    </p:set>
                                    <p:anim calcmode="lin" valueType="num">
                                      <p:cBhvr>
                                        <p:cTn id="8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82" dur="1000"/>
                                        <p:tgtEl>
                                          <p:spTgt spid="3">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 calcmode="lin" valueType="num">
                                      <p:cBhvr>
                                        <p:cTn id="8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8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89" dur="1000"/>
                                        <p:tgtEl>
                                          <p:spTgt spid="3">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3">
                                            <p:txEl>
                                              <p:pRg st="6" end="6"/>
                                            </p:txEl>
                                          </p:spTgt>
                                        </p:tgtEl>
                                        <p:attrNameLst>
                                          <p:attrName>style.visibility</p:attrName>
                                        </p:attrNameLst>
                                      </p:cBhvr>
                                      <p:to>
                                        <p:strVal val="visible"/>
                                      </p:to>
                                    </p:set>
                                    <p:anim calcmode="lin" valueType="num">
                                      <p:cBhvr>
                                        <p:cTn id="9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9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96" dur="1000"/>
                                        <p:tgtEl>
                                          <p:spTgt spid="3">
                                            <p:txEl>
                                              <p:pRg st="6" end="6"/>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grpId="0" nodeType="clickEffect">
                                  <p:stCondLst>
                                    <p:cond delay="0"/>
                                  </p:stCondLst>
                                  <p:childTnLst>
                                    <p:set>
                                      <p:cBhvr>
                                        <p:cTn id="100" dur="1" fill="hold">
                                          <p:stCondLst>
                                            <p:cond delay="0"/>
                                          </p:stCondLst>
                                        </p:cTn>
                                        <p:tgtEl>
                                          <p:spTgt spid="3">
                                            <p:txEl>
                                              <p:pRg st="7" end="7"/>
                                            </p:txEl>
                                          </p:spTgt>
                                        </p:tgtEl>
                                        <p:attrNameLst>
                                          <p:attrName>style.visibility</p:attrName>
                                        </p:attrNameLst>
                                      </p:cBhvr>
                                      <p:to>
                                        <p:strVal val="visible"/>
                                      </p:to>
                                    </p:set>
                                    <p:anim calcmode="lin" valueType="num">
                                      <p:cBhvr>
                                        <p:cTn id="101"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103" dur="1000"/>
                                        <p:tgtEl>
                                          <p:spTgt spid="3">
                                            <p:txEl>
                                              <p:pRg st="7" end="7"/>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
                                            <p:txEl>
                                              <p:pRg st="8" end="8"/>
                                            </p:txEl>
                                          </p:spTgt>
                                        </p:tgtEl>
                                        <p:attrNameLst>
                                          <p:attrName>style.visibility</p:attrName>
                                        </p:attrNameLst>
                                      </p:cBhvr>
                                      <p:to>
                                        <p:strVal val="visible"/>
                                      </p:to>
                                    </p:set>
                                    <p:anim calcmode="lin" valueType="num">
                                      <p:cBhvr>
                                        <p:cTn id="108"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109"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110" dur="1000"/>
                                        <p:tgtEl>
                                          <p:spTgt spid="3">
                                            <p:txEl>
                                              <p:pRg st="8" end="8"/>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grpId="0" nodeType="click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 calcmode="lin" valueType="num">
                                      <p:cBhvr>
                                        <p:cTn id="115"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116"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117" dur="1000"/>
                                        <p:tgtEl>
                                          <p:spTgt spid="3">
                                            <p:txEl>
                                              <p:pRg st="9" end="9"/>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5" presetClass="entr" presetSubtype="0" fill="hold" grpId="0" nodeType="clickEffect">
                                  <p:stCondLst>
                                    <p:cond delay="0"/>
                                  </p:stCondLst>
                                  <p:childTnLst>
                                    <p:set>
                                      <p:cBhvr>
                                        <p:cTn id="121" dur="1" fill="hold">
                                          <p:stCondLst>
                                            <p:cond delay="0"/>
                                          </p:stCondLst>
                                        </p:cTn>
                                        <p:tgtEl>
                                          <p:spTgt spid="3">
                                            <p:txEl>
                                              <p:pRg st="10" end="10"/>
                                            </p:txEl>
                                          </p:spTgt>
                                        </p:tgtEl>
                                        <p:attrNameLst>
                                          <p:attrName>style.visibility</p:attrName>
                                        </p:attrNameLst>
                                      </p:cBhvr>
                                      <p:to>
                                        <p:strVal val="visible"/>
                                      </p:to>
                                    </p:set>
                                    <p:anim calcmode="lin" valueType="num">
                                      <p:cBhvr>
                                        <p:cTn id="122"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123"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12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a:stretch>
        </a:blipFill>
        <a:effectLst/>
      </p:bgPr>
    </p:bg>
    <p:spTree>
      <p:nvGrpSpPr>
        <p:cNvPr id="1" name=""/>
        <p:cNvGrpSpPr/>
        <p:nvPr/>
      </p:nvGrpSpPr>
      <p:grpSpPr>
        <a:xfrm>
          <a:off x="0" y="0"/>
          <a:ext cx="0" cy="0"/>
          <a:chOff x="0" y="0"/>
          <a:chExt cx="0" cy="0"/>
        </a:xfrm>
      </p:grpSpPr>
      <p:pic>
        <p:nvPicPr>
          <p:cNvPr id="5" name="4 Marcador de contenido" descr="1321760275_bd2_ocaso_playa_colombiana.jpg"/>
          <p:cNvPicPr>
            <a:picLocks noGrp="1" noChangeAspect="1"/>
          </p:cNvPicPr>
          <p:nvPr>
            <p:ph idx="1"/>
          </p:nvPr>
        </p:nvPicPr>
        <p:blipFill>
          <a:blip r:embed="rId3" cstate="print"/>
          <a:stretch>
            <a:fillRect/>
          </a:stretch>
        </p:blipFill>
        <p:spPr>
          <a:xfrm rot="20752131">
            <a:off x="-220595" y="507618"/>
            <a:ext cx="4585154" cy="3443191"/>
          </a:xfrm>
        </p:spPr>
      </p:pic>
      <p:sp>
        <p:nvSpPr>
          <p:cNvPr id="4" name="3 Marcador de número de diapositiva"/>
          <p:cNvSpPr>
            <a:spLocks noGrp="1"/>
          </p:cNvSpPr>
          <p:nvPr>
            <p:ph type="sldNum" sz="quarter" idx="12"/>
          </p:nvPr>
        </p:nvSpPr>
        <p:spPr/>
        <p:txBody>
          <a:bodyPr/>
          <a:lstStyle/>
          <a:p>
            <a:fld id="{2F9C412B-08EB-49E3-8EB8-1F5F95EFBFF0}" type="slidenum">
              <a:rPr lang="es-MX" smtClean="0"/>
              <a:pPr/>
              <a:t>366</a:t>
            </a:fld>
            <a:endParaRPr lang="es-MX"/>
          </a:p>
        </p:txBody>
      </p:sp>
      <p:pic>
        <p:nvPicPr>
          <p:cNvPr id="6" name="5 Imagen" descr="1535495370_1e2e9bb444.jpg"/>
          <p:cNvPicPr>
            <a:picLocks noChangeAspect="1"/>
          </p:cNvPicPr>
          <p:nvPr/>
        </p:nvPicPr>
        <p:blipFill>
          <a:blip r:embed="rId4" cstate="print"/>
          <a:stretch>
            <a:fillRect/>
          </a:stretch>
        </p:blipFill>
        <p:spPr>
          <a:xfrm>
            <a:off x="1397000" y="1928802"/>
            <a:ext cx="5175264" cy="3881448"/>
          </a:xfrm>
          <a:prstGeom prst="rect">
            <a:avLst/>
          </a:prstGeom>
        </p:spPr>
      </p:pic>
      <p:pic>
        <p:nvPicPr>
          <p:cNvPr id="7" name="6 Imagen" descr="215402762_a8b161505a_o.jpg"/>
          <p:cNvPicPr>
            <a:picLocks noChangeAspect="1"/>
          </p:cNvPicPr>
          <p:nvPr/>
        </p:nvPicPr>
        <p:blipFill>
          <a:blip r:embed="rId5" cstate="print"/>
          <a:stretch>
            <a:fillRect/>
          </a:stretch>
        </p:blipFill>
        <p:spPr>
          <a:xfrm rot="826296">
            <a:off x="5091219" y="154899"/>
            <a:ext cx="4071068" cy="3053301"/>
          </a:xfrm>
          <a:prstGeom prst="rect">
            <a:avLst/>
          </a:prstGeom>
        </p:spPr>
      </p:pic>
      <p:pic>
        <p:nvPicPr>
          <p:cNvPr id="8" name="7 Imagen" descr="3.jpg"/>
          <p:cNvPicPr>
            <a:picLocks noChangeAspect="1"/>
          </p:cNvPicPr>
          <p:nvPr/>
        </p:nvPicPr>
        <p:blipFill>
          <a:blip r:embed="rId6" cstate="print"/>
          <a:stretch>
            <a:fillRect/>
          </a:stretch>
        </p:blipFill>
        <p:spPr>
          <a:xfrm rot="20586787">
            <a:off x="4102784" y="3214686"/>
            <a:ext cx="5041216" cy="3352809"/>
          </a:xfrm>
          <a:prstGeom prst="rect">
            <a:avLst/>
          </a:prstGeom>
        </p:spPr>
      </p:pic>
      <p:pic>
        <p:nvPicPr>
          <p:cNvPr id="9" name="8 Imagen" descr="313286287_052f646ed5_o.jpg"/>
          <p:cNvPicPr>
            <a:picLocks noChangeAspect="1"/>
          </p:cNvPicPr>
          <p:nvPr/>
        </p:nvPicPr>
        <p:blipFill>
          <a:blip r:embed="rId7" cstate="print"/>
          <a:stretch>
            <a:fillRect/>
          </a:stretch>
        </p:blipFill>
        <p:spPr>
          <a:xfrm rot="1545028">
            <a:off x="3274164" y="-22928"/>
            <a:ext cx="3048000" cy="2286000"/>
          </a:xfrm>
          <a:prstGeom prst="rect">
            <a:avLst/>
          </a:prstGeom>
        </p:spPr>
      </p:pic>
      <p:pic>
        <p:nvPicPr>
          <p:cNvPr id="10" name="9 Imagen" descr="3460243620_fb9a4b5374.jpg"/>
          <p:cNvPicPr>
            <a:picLocks noChangeAspect="1"/>
          </p:cNvPicPr>
          <p:nvPr/>
        </p:nvPicPr>
        <p:blipFill>
          <a:blip r:embed="rId8" cstate="print"/>
          <a:stretch>
            <a:fillRect/>
          </a:stretch>
        </p:blipFill>
        <p:spPr>
          <a:xfrm>
            <a:off x="0" y="2286011"/>
            <a:ext cx="3428992" cy="4571989"/>
          </a:xfrm>
          <a:prstGeom prst="rect">
            <a:avLst/>
          </a:prstGeom>
        </p:spPr>
      </p:pic>
      <p:pic>
        <p:nvPicPr>
          <p:cNvPr id="11" name="10 Imagen" descr="415986603_532a482c2c.jpg"/>
          <p:cNvPicPr>
            <a:picLocks noChangeAspect="1"/>
          </p:cNvPicPr>
          <p:nvPr/>
        </p:nvPicPr>
        <p:blipFill>
          <a:blip r:embed="rId9" cstate="print"/>
          <a:stretch>
            <a:fillRect/>
          </a:stretch>
        </p:blipFill>
        <p:spPr>
          <a:xfrm>
            <a:off x="1142976" y="857232"/>
            <a:ext cx="5715040" cy="4286280"/>
          </a:xfrm>
          <a:prstGeom prst="rect">
            <a:avLst/>
          </a:prstGeom>
        </p:spPr>
      </p:pic>
      <p:pic>
        <p:nvPicPr>
          <p:cNvPr id="12" name="11 Imagen" descr="800px-Taxco_Guerrero_Mexico_Night.jpg"/>
          <p:cNvPicPr>
            <a:picLocks noChangeAspect="1"/>
          </p:cNvPicPr>
          <p:nvPr/>
        </p:nvPicPr>
        <p:blipFill>
          <a:blip r:embed="rId10" cstate="print"/>
          <a:stretch>
            <a:fillRect/>
          </a:stretch>
        </p:blipFill>
        <p:spPr>
          <a:xfrm rot="416497">
            <a:off x="-312275" y="-173147"/>
            <a:ext cx="5619563" cy="3449007"/>
          </a:xfrm>
          <a:prstGeom prst="rect">
            <a:avLst/>
          </a:prstGeom>
        </p:spPr>
      </p:pic>
      <p:pic>
        <p:nvPicPr>
          <p:cNvPr id="13" name="12 Imagen" descr="andes.jpg"/>
          <p:cNvPicPr>
            <a:picLocks noChangeAspect="1"/>
          </p:cNvPicPr>
          <p:nvPr/>
        </p:nvPicPr>
        <p:blipFill>
          <a:blip r:embed="rId11" cstate="print"/>
          <a:stretch>
            <a:fillRect/>
          </a:stretch>
        </p:blipFill>
        <p:spPr>
          <a:xfrm>
            <a:off x="2643174" y="3973491"/>
            <a:ext cx="4786346" cy="3130271"/>
          </a:xfrm>
          <a:prstGeom prst="rect">
            <a:avLst/>
          </a:prstGeom>
        </p:spPr>
      </p:pic>
      <p:pic>
        <p:nvPicPr>
          <p:cNvPr id="14" name="13 Imagen" descr="argentina2.jpg"/>
          <p:cNvPicPr>
            <a:picLocks noChangeAspect="1"/>
          </p:cNvPicPr>
          <p:nvPr/>
        </p:nvPicPr>
        <p:blipFill>
          <a:blip r:embed="rId12" cstate="print"/>
          <a:stretch>
            <a:fillRect/>
          </a:stretch>
        </p:blipFill>
        <p:spPr>
          <a:xfrm rot="21061172">
            <a:off x="4281016" y="107389"/>
            <a:ext cx="5352676" cy="4014507"/>
          </a:xfrm>
          <a:prstGeom prst="rect">
            <a:avLst/>
          </a:prstGeom>
        </p:spPr>
      </p:pic>
      <p:pic>
        <p:nvPicPr>
          <p:cNvPr id="15" name="14 Imagen" descr="Bacalar.jpg"/>
          <p:cNvPicPr>
            <a:picLocks noChangeAspect="1"/>
          </p:cNvPicPr>
          <p:nvPr/>
        </p:nvPicPr>
        <p:blipFill>
          <a:blip r:embed="rId13" cstate="print"/>
          <a:stretch>
            <a:fillRect/>
          </a:stretch>
        </p:blipFill>
        <p:spPr>
          <a:xfrm rot="466006">
            <a:off x="3343616" y="1701132"/>
            <a:ext cx="6106880" cy="3664128"/>
          </a:xfrm>
          <a:prstGeom prst="rect">
            <a:avLst/>
          </a:prstGeom>
        </p:spPr>
      </p:pic>
      <p:pic>
        <p:nvPicPr>
          <p:cNvPr id="20" name="19 Imagen" descr="quito-mitad-mundo.jpg"/>
          <p:cNvPicPr>
            <a:picLocks noChangeAspect="1"/>
          </p:cNvPicPr>
          <p:nvPr/>
        </p:nvPicPr>
        <p:blipFill>
          <a:blip r:embed="rId14" cstate="print"/>
          <a:stretch>
            <a:fillRect/>
          </a:stretch>
        </p:blipFill>
        <p:spPr>
          <a:xfrm rot="21276270">
            <a:off x="0" y="0"/>
            <a:ext cx="5500694" cy="4108113"/>
          </a:xfrm>
          <a:prstGeom prst="rect">
            <a:avLst/>
          </a:prstGeom>
        </p:spPr>
      </p:pic>
      <p:pic>
        <p:nvPicPr>
          <p:cNvPr id="19" name="18 Imagen" descr="paisajes-chile-2_0.jpg"/>
          <p:cNvPicPr>
            <a:picLocks noChangeAspect="1"/>
          </p:cNvPicPr>
          <p:nvPr/>
        </p:nvPicPr>
        <p:blipFill>
          <a:blip r:embed="rId15" cstate="print"/>
          <a:stretch>
            <a:fillRect/>
          </a:stretch>
        </p:blipFill>
        <p:spPr>
          <a:xfrm rot="880308">
            <a:off x="4117018" y="2591314"/>
            <a:ext cx="4964746" cy="3621136"/>
          </a:xfrm>
          <a:prstGeom prst="rect">
            <a:avLst/>
          </a:prstGeom>
        </p:spPr>
      </p:pic>
      <p:pic>
        <p:nvPicPr>
          <p:cNvPr id="21" name="20 Imagen" descr="elfarodelfindelmundo1.jpg"/>
          <p:cNvPicPr>
            <a:picLocks noChangeAspect="1"/>
          </p:cNvPicPr>
          <p:nvPr/>
        </p:nvPicPr>
        <p:blipFill>
          <a:blip r:embed="rId16" cstate="print"/>
          <a:srcRect r="3066" b="10278"/>
          <a:stretch>
            <a:fillRect/>
          </a:stretch>
        </p:blipFill>
        <p:spPr>
          <a:xfrm rot="21130375">
            <a:off x="318655" y="1584945"/>
            <a:ext cx="4516537" cy="4988754"/>
          </a:xfrm>
          <a:prstGeom prst="rect">
            <a:avLst/>
          </a:prstGeom>
        </p:spPr>
      </p:pic>
      <p:pic>
        <p:nvPicPr>
          <p:cNvPr id="17" name="16 Imagen" descr="chichenitza1.jpg"/>
          <p:cNvPicPr>
            <a:picLocks noChangeAspect="1"/>
          </p:cNvPicPr>
          <p:nvPr/>
        </p:nvPicPr>
        <p:blipFill>
          <a:blip r:embed="rId17" cstate="print"/>
          <a:stretch>
            <a:fillRect/>
          </a:stretch>
        </p:blipFill>
        <p:spPr>
          <a:xfrm>
            <a:off x="785786" y="642918"/>
            <a:ext cx="7858180" cy="5572140"/>
          </a:xfrm>
          <a:prstGeom prst="rect">
            <a:avLst/>
          </a:prstGeom>
        </p:spPr>
      </p:pic>
      <p:sp>
        <p:nvSpPr>
          <p:cNvPr id="18" name="17 Rectángulo"/>
          <p:cNvSpPr/>
          <p:nvPr/>
        </p:nvSpPr>
        <p:spPr>
          <a:xfrm>
            <a:off x="2285984" y="2357430"/>
            <a:ext cx="5000660" cy="1569660"/>
          </a:xfrm>
          <a:prstGeom prst="rect">
            <a:avLst/>
          </a:prstGeom>
        </p:spPr>
        <p:txBody>
          <a:bodyPr wrap="square">
            <a:spAutoFit/>
          </a:bodyPr>
          <a:lstStyle/>
          <a:p>
            <a:pPr algn="ctr">
              <a:buNone/>
            </a:pPr>
            <a:r>
              <a:rPr lang="es-MX" sz="9600" b="1" dirty="0" smtClean="0">
                <a:solidFill>
                  <a:srgbClr val="008000"/>
                </a:solidFill>
              </a:rPr>
              <a:t>GR</a:t>
            </a:r>
            <a:r>
              <a:rPr lang="es-MX" sz="9600" b="1" dirty="0" smtClean="0">
                <a:solidFill>
                  <a:schemeClr val="bg1"/>
                </a:solidFill>
              </a:rPr>
              <a:t>AC</a:t>
            </a:r>
            <a:r>
              <a:rPr lang="es-MX" sz="9600" b="1" dirty="0" smtClean="0">
                <a:solidFill>
                  <a:srgbClr val="FF0000"/>
                </a:solidFill>
              </a:rPr>
              <a:t>IAS</a:t>
            </a:r>
            <a:endParaRPr lang="es-MX" sz="9600" b="1" dirty="0">
              <a:solidFill>
                <a:srgbClr val="FF0000"/>
              </a:solidFill>
            </a:endParaRPr>
          </a:p>
        </p:txBody>
      </p:sp>
    </p:spTree>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2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strVal val="#ppt_w*0.70"/>
                                          </p:val>
                                        </p:tav>
                                        <p:tav tm="100000">
                                          <p:val>
                                            <p:strVal val="#ppt_w"/>
                                          </p:val>
                                        </p:tav>
                                      </p:tavLst>
                                    </p:anim>
                                    <p:anim calcmode="lin" valueType="num">
                                      <p:cBhvr>
                                        <p:cTn id="78" dur="1000" fill="hold"/>
                                        <p:tgtEl>
                                          <p:spTgt spid="17"/>
                                        </p:tgtEl>
                                        <p:attrNameLst>
                                          <p:attrName>ppt_h</p:attrName>
                                        </p:attrNameLst>
                                      </p:cBhvr>
                                      <p:tavLst>
                                        <p:tav tm="0">
                                          <p:val>
                                            <p:strVal val="#ppt_h"/>
                                          </p:val>
                                        </p:tav>
                                        <p:tav tm="100000">
                                          <p:val>
                                            <p:strVal val="#ppt_h"/>
                                          </p:val>
                                        </p:tav>
                                      </p:tavLst>
                                    </p:anim>
                                    <p:animEffect transition="in" filter="fade">
                                      <p:cBhvr>
                                        <p:cTn id="79" dur="10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1000" fill="hold"/>
                                        <p:tgtEl>
                                          <p:spTgt spid="18"/>
                                        </p:tgtEl>
                                        <p:attrNameLst>
                                          <p:attrName>ppt_w</p:attrName>
                                        </p:attrNameLst>
                                      </p:cBhvr>
                                      <p:tavLst>
                                        <p:tav tm="0">
                                          <p:val>
                                            <p:strVal val="#ppt_w*0.70"/>
                                          </p:val>
                                        </p:tav>
                                        <p:tav tm="100000">
                                          <p:val>
                                            <p:strVal val="#ppt_w"/>
                                          </p:val>
                                        </p:tav>
                                      </p:tavLst>
                                    </p:anim>
                                    <p:anim calcmode="lin" valueType="num">
                                      <p:cBhvr>
                                        <p:cTn id="85" dur="1000" fill="hold"/>
                                        <p:tgtEl>
                                          <p:spTgt spid="18"/>
                                        </p:tgtEl>
                                        <p:attrNameLst>
                                          <p:attrName>ppt_h</p:attrName>
                                        </p:attrNameLst>
                                      </p:cBhvr>
                                      <p:tavLst>
                                        <p:tav tm="0">
                                          <p:val>
                                            <p:strVal val="#ppt_h"/>
                                          </p:val>
                                        </p:tav>
                                        <p:tav tm="100000">
                                          <p:val>
                                            <p:strVal val="#ppt_h"/>
                                          </p:val>
                                        </p:tav>
                                      </p:tavLst>
                                    </p:anim>
                                    <p:animEffect transition="in" filter="fade">
                                      <p:cBhvr>
                                        <p:cTn id="8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5357850"/>
          </a:xfrm>
        </p:spPr>
        <p:txBody>
          <a:bodyPr>
            <a:normAutofit/>
          </a:bodyPr>
          <a:lstStyle/>
          <a:p>
            <a:pPr algn="ctr">
              <a:buNone/>
            </a:pPr>
            <a:r>
              <a:rPr lang="es-MX" sz="4000" dirty="0" smtClean="0">
                <a:solidFill>
                  <a:srgbClr val="CC00CC"/>
                </a:solidFill>
                <a:latin typeface="Berlin Sans FB Demi" pitchFamily="34" charset="0"/>
                <a:cs typeface="Arial" pitchFamily="34" charset="0"/>
              </a:rPr>
              <a:t>Convencionalmente y solo con fines expositivos se examinara primero lo relativo al financiamiento y luego a la organización.</a:t>
            </a:r>
          </a:p>
          <a:p>
            <a:pPr algn="ctr">
              <a:buNone/>
            </a:pPr>
            <a:endParaRPr lang="es-MX" sz="4000" dirty="0">
              <a:solidFill>
                <a:srgbClr val="CC00CC"/>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37</a:t>
            </a:fld>
            <a:endParaRPr lang="es-MX" dirty="0"/>
          </a:p>
        </p:txBody>
      </p:sp>
      <p:pic>
        <p:nvPicPr>
          <p:cNvPr id="6" name="5 Imagen" descr="euros.gif"/>
          <p:cNvPicPr>
            <a:picLocks noChangeAspect="1"/>
          </p:cNvPicPr>
          <p:nvPr/>
        </p:nvPicPr>
        <p:blipFill>
          <a:blip r:embed="rId3" cstate="print"/>
          <a:stretch>
            <a:fillRect/>
          </a:stretch>
        </p:blipFill>
        <p:spPr>
          <a:xfrm>
            <a:off x="285720" y="4214818"/>
            <a:ext cx="3111729" cy="2409835"/>
          </a:xfrm>
          <a:prstGeom prst="rect">
            <a:avLst/>
          </a:prstGeom>
        </p:spPr>
      </p:pic>
    </p:spTree>
  </p:cSld>
  <p:clrMapOvr>
    <a:masterClrMapping/>
  </p:clrMapOvr>
  <p:transition advClick="0" advTm="10000">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9000"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5357850"/>
          </a:xfrm>
        </p:spPr>
        <p:txBody>
          <a:bodyPr>
            <a:normAutofit/>
          </a:bodyPr>
          <a:lstStyle/>
          <a:p>
            <a:pPr algn="ctr">
              <a:buNone/>
            </a:pPr>
            <a:r>
              <a:rPr lang="es-MX" sz="4000" dirty="0" smtClean="0">
                <a:solidFill>
                  <a:srgbClr val="0000FF"/>
                </a:solidFill>
                <a:latin typeface="Berlin Sans FB Demi" pitchFamily="34" charset="0"/>
                <a:cs typeface="Arial" pitchFamily="34" charset="0"/>
              </a:rPr>
              <a:t>En ambos aspectos convendrá distinguir entre los problemas de montaje y los de funcionamiento, </a:t>
            </a:r>
            <a:r>
              <a:rPr lang="es-MX" sz="4000" dirty="0" err="1" smtClean="0">
                <a:solidFill>
                  <a:srgbClr val="0000FF"/>
                </a:solidFill>
                <a:latin typeface="Berlin Sans FB Demi" pitchFamily="34" charset="0"/>
                <a:cs typeface="Arial" pitchFamily="34" charset="0"/>
              </a:rPr>
              <a:t>asi</a:t>
            </a:r>
            <a:r>
              <a:rPr lang="es-MX" sz="4000" dirty="0" smtClean="0">
                <a:solidFill>
                  <a:srgbClr val="0000FF"/>
                </a:solidFill>
                <a:latin typeface="Berlin Sans FB Demi" pitchFamily="34" charset="0"/>
                <a:cs typeface="Arial" pitchFamily="34" charset="0"/>
              </a:rPr>
              <a:t> como señalar las diferencias que existen entre los proyectos del sector publico y los del sector privado. </a:t>
            </a:r>
          </a:p>
          <a:p>
            <a:pPr algn="ctr">
              <a:buNone/>
            </a:pPr>
            <a:endParaRPr lang="es-MX" sz="4000" dirty="0">
              <a:solidFill>
                <a:srgbClr val="CC00CC"/>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38</a:t>
            </a:fld>
            <a:endParaRPr lang="es-MX" dirty="0"/>
          </a:p>
        </p:txBody>
      </p:sp>
      <p:pic>
        <p:nvPicPr>
          <p:cNvPr id="6" name="5 Imagen" descr="euros.gif"/>
          <p:cNvPicPr>
            <a:picLocks noChangeAspect="1"/>
          </p:cNvPicPr>
          <p:nvPr/>
        </p:nvPicPr>
        <p:blipFill>
          <a:blip r:embed="rId3" cstate="print"/>
          <a:stretch>
            <a:fillRect/>
          </a:stretch>
        </p:blipFill>
        <p:spPr>
          <a:xfrm>
            <a:off x="285720" y="4214818"/>
            <a:ext cx="3111729" cy="2409835"/>
          </a:xfrm>
          <a:prstGeom prst="rect">
            <a:avLst/>
          </a:prstGeom>
        </p:spPr>
      </p:pic>
    </p:spTree>
  </p:cSld>
  <p:clrMapOvr>
    <a:masterClrMapping/>
  </p:clrMapOvr>
  <p:transition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714348" y="2000240"/>
            <a:ext cx="7643866" cy="240065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7500" b="1" spc="150" dirty="0" smtClean="0">
                <a:ln w="11430"/>
                <a:solidFill>
                  <a:srgbClr val="FFFF00"/>
                </a:solidFill>
                <a:effectLst>
                  <a:outerShdw blurRad="25400" algn="tl" rotWithShape="0">
                    <a:srgbClr val="000000">
                      <a:alpha val="43000"/>
                    </a:srgbClr>
                  </a:outerShdw>
                  <a:reflection blurRad="6350" stA="55000" endA="50" endPos="85000" dir="5400000" sy="-100000" algn="bl" rotWithShape="0"/>
                </a:effectLst>
              </a:rPr>
              <a:t>EL ESTUDIO DEL </a:t>
            </a:r>
          </a:p>
          <a:p>
            <a:pPr algn="ctr"/>
            <a:r>
              <a:rPr lang="es-MX" sz="7500" b="1" spc="150" dirty="0" smtClean="0">
                <a:ln w="11430"/>
                <a:solidFill>
                  <a:srgbClr val="FFFF00"/>
                </a:solidFill>
                <a:effectLst>
                  <a:outerShdw blurRad="25400" algn="tl" rotWithShape="0">
                    <a:srgbClr val="000000">
                      <a:alpha val="43000"/>
                    </a:srgbClr>
                  </a:outerShdw>
                  <a:reflection blurRad="6350" stA="55000" endA="50" endPos="85000" dir="5400000" sy="-100000" algn="bl" rotWithShape="0"/>
                </a:effectLst>
              </a:rPr>
              <a:t>FINANCIAMIENTO</a:t>
            </a:r>
            <a:endParaRPr lang="es-MX" sz="7500" b="1" spc="150" dirty="0">
              <a:ln w="11430"/>
              <a:solidFill>
                <a:srgbClr val="FFFF00"/>
              </a:solidFill>
              <a:effectLst>
                <a:outerShdw blurRad="25400" algn="tl" rotWithShape="0">
                  <a:srgbClr val="000000">
                    <a:alpha val="43000"/>
                  </a:srgbClr>
                </a:outerShdw>
                <a:reflection blurRad="6350" stA="55000" endA="50" endPos="85000" dir="5400000" sy="-100000" algn="bl" rotWithShape="0"/>
              </a:effectLst>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39</a:t>
            </a:fld>
            <a:endParaRPr lang="es-MX"/>
          </a:p>
        </p:txBody>
      </p:sp>
    </p:spTree>
  </p:cSld>
  <p:clrMapOvr>
    <a:masterClrMapping/>
  </p:clrMapOvr>
  <p:transition advClick="0" advTm="8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401080" cy="5768997"/>
          </a:xfrm>
        </p:spPr>
        <p:txBody>
          <a:bodyPr>
            <a:normAutofit lnSpcReduction="10000"/>
          </a:bodyPr>
          <a:lstStyle/>
          <a:p>
            <a:pPr>
              <a:buNone/>
            </a:pPr>
            <a:r>
              <a:rPr lang="es-MX" dirty="0" smtClean="0"/>
              <a:t>  </a:t>
            </a:r>
            <a:r>
              <a:rPr lang="es-MX" sz="3600" b="1" dirty="0" smtClean="0">
                <a:solidFill>
                  <a:schemeClr val="bg1"/>
                </a:solidFill>
              </a:rPr>
              <a:t> </a:t>
            </a:r>
            <a:r>
              <a:rPr lang="es-MX" sz="3600" b="1" dirty="0" smtClean="0"/>
              <a:t>III. CAPITAL PROPIO Y CREDITOS EN EL FINANCIEMIENTO</a:t>
            </a:r>
            <a:r>
              <a:rPr lang="es-MX" sz="3600" b="1" dirty="0" smtClean="0">
                <a:solidFill>
                  <a:srgbClr val="FF0000"/>
                </a:solidFill>
              </a:rPr>
              <a:t>… 79       </a:t>
            </a:r>
            <a:r>
              <a:rPr lang="es-MX" sz="3600" b="1" dirty="0" smtClean="0">
                <a:solidFill>
                  <a:schemeClr val="bg1"/>
                </a:solidFill>
              </a:rPr>
              <a:t>a) Elementos básicos del problema</a:t>
            </a:r>
            <a:r>
              <a:rPr lang="es-MX" sz="3600" b="1" dirty="0" smtClean="0">
                <a:solidFill>
                  <a:srgbClr val="FF0000"/>
                </a:solidFill>
              </a:rPr>
              <a:t>… 80</a:t>
            </a:r>
          </a:p>
          <a:p>
            <a:pPr>
              <a:buNone/>
            </a:pPr>
            <a:r>
              <a:rPr lang="es-MX" sz="3600" b="1" dirty="0" smtClean="0">
                <a:solidFill>
                  <a:schemeClr val="bg1"/>
                </a:solidFill>
              </a:rPr>
              <a:t>       b) Ventajas y desventajas del financiamiento con créditos</a:t>
            </a:r>
            <a:r>
              <a:rPr lang="es-MX" sz="3600" b="1" dirty="0" smtClean="0">
                <a:solidFill>
                  <a:srgbClr val="FF0000"/>
                </a:solidFill>
              </a:rPr>
              <a:t>… 103</a:t>
            </a:r>
          </a:p>
          <a:p>
            <a:pPr>
              <a:buNone/>
            </a:pPr>
            <a:r>
              <a:rPr lang="es-MX" sz="3600" b="1" dirty="0" smtClean="0">
                <a:solidFill>
                  <a:schemeClr val="bg1"/>
                </a:solidFill>
              </a:rPr>
              <a:t>       c) Solvencia de la empresa</a:t>
            </a:r>
            <a:r>
              <a:rPr lang="es-MX" sz="3600" b="1" dirty="0" smtClean="0">
                <a:solidFill>
                  <a:srgbClr val="FF0000"/>
                </a:solidFill>
              </a:rPr>
              <a:t>… 120</a:t>
            </a:r>
          </a:p>
          <a:p>
            <a:pPr>
              <a:buNone/>
            </a:pPr>
            <a:r>
              <a:rPr lang="es-MX" sz="3600" b="1" dirty="0" smtClean="0">
                <a:solidFill>
                  <a:schemeClr val="bg1"/>
                </a:solidFill>
              </a:rPr>
              <a:t>   IV. FINANCIAMIENTO EN MONEDA NACIONAL Y EXTRANJERA</a:t>
            </a:r>
            <a:r>
              <a:rPr lang="es-MX" sz="3600" b="1" dirty="0" smtClean="0">
                <a:solidFill>
                  <a:srgbClr val="FF0000"/>
                </a:solidFill>
              </a:rPr>
              <a:t>… 128</a:t>
            </a:r>
          </a:p>
          <a:p>
            <a:pPr>
              <a:buNone/>
            </a:pPr>
            <a:r>
              <a:rPr lang="es-MX" sz="3600" b="1" dirty="0" smtClean="0">
                <a:solidFill>
                  <a:schemeClr val="bg1"/>
                </a:solidFill>
              </a:rPr>
              <a:t>   V. CUADROS DE FUENTES Y USOS DE FONDOS</a:t>
            </a:r>
            <a:r>
              <a:rPr lang="es-MX" sz="3600" b="1" dirty="0" smtClean="0">
                <a:solidFill>
                  <a:srgbClr val="FF0000"/>
                </a:solidFill>
              </a:rPr>
              <a:t>… 139</a:t>
            </a:r>
            <a:endParaRPr lang="es-MX" sz="3600" b="1" dirty="0">
              <a:solidFill>
                <a:srgbClr val="FF0000"/>
              </a:solidFill>
            </a:endParaRPr>
          </a:p>
        </p:txBody>
      </p:sp>
      <p:sp>
        <p:nvSpPr>
          <p:cNvPr id="4" name="3 Marcador de número de diapositiva"/>
          <p:cNvSpPr>
            <a:spLocks noGrp="1"/>
          </p:cNvSpPr>
          <p:nvPr>
            <p:ph type="sldNum" sz="quarter" idx="12"/>
          </p:nvPr>
        </p:nvSpPr>
        <p:spPr/>
        <p:txBody>
          <a:bodyPr/>
          <a:lstStyle/>
          <a:p>
            <a:fld id="{2F9C412B-08EB-49E3-8EB8-1F5F95EFBFF0}" type="slidenum">
              <a:rPr lang="es-MX" smtClean="0"/>
              <a:pPr/>
              <a:t>4</a:t>
            </a:fld>
            <a:endParaRPr lang="es-MX"/>
          </a:p>
        </p:txBody>
      </p:sp>
    </p:spTree>
  </p:cSld>
  <p:clrMapOvr>
    <a:masterClrMapping/>
  </p:clrMapOvr>
  <p:transition advClick="0" advTm="10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6" name="5 Rectángulo"/>
          <p:cNvSpPr/>
          <p:nvPr/>
        </p:nvSpPr>
        <p:spPr>
          <a:xfrm>
            <a:off x="-642974" y="5000636"/>
            <a:ext cx="8072462" cy="132343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8000" b="1" spc="150" dirty="0" smtClean="0">
                <a:ln w="11430"/>
                <a:solidFill>
                  <a:srgbClr val="00FF00"/>
                </a:solidFill>
                <a:effectLst>
                  <a:outerShdw blurRad="25400" algn="tl" rotWithShape="0">
                    <a:srgbClr val="000000">
                      <a:alpha val="43000"/>
                    </a:srgbClr>
                  </a:outerShdw>
                  <a:reflection blurRad="6350" stA="60000" endA="900" endPos="58000" dir="5400000" sy="-100000" algn="bl" rotWithShape="0"/>
                </a:effectLst>
              </a:rPr>
              <a:t>I. OBJETIVO</a:t>
            </a:r>
            <a:endParaRPr lang="es-MX" sz="8000" b="1" spc="150" dirty="0">
              <a:ln w="11430"/>
              <a:solidFill>
                <a:srgbClr val="00FF00"/>
              </a:solidFill>
              <a:effectLst>
                <a:outerShdw blurRad="25400" algn="tl" rotWithShape="0">
                  <a:srgbClr val="000000">
                    <a:alpha val="43000"/>
                  </a:srgbClr>
                </a:outerShdw>
                <a:reflection blurRad="6350" stA="60000" endA="900" endPos="58000" dir="5400000" sy="-100000" algn="bl" rotWithShape="0"/>
              </a:effectLst>
            </a:endParaRPr>
          </a:p>
        </p:txBody>
      </p:sp>
      <p:sp>
        <p:nvSpPr>
          <p:cNvPr id="4" name="3 Marcador de número de diapositiva"/>
          <p:cNvSpPr>
            <a:spLocks noGrp="1"/>
          </p:cNvSpPr>
          <p:nvPr>
            <p:ph type="sldNum" sz="quarter" idx="12"/>
          </p:nvPr>
        </p:nvSpPr>
        <p:spPr/>
        <p:txBody>
          <a:bodyPr/>
          <a:lstStyle/>
          <a:p>
            <a:fld id="{2F9C412B-08EB-49E3-8EB8-1F5F95EFBFF0}" type="slidenum">
              <a:rPr lang="es-MX" smtClean="0"/>
              <a:pPr/>
              <a:t>40</a:t>
            </a:fld>
            <a:endParaRPr lang="es-MX"/>
          </a:p>
        </p:txBody>
      </p:sp>
    </p:spTree>
  </p:cSld>
  <p:clrMapOvr>
    <a:masterClrMapping/>
  </p:clrMapOvr>
  <p:transition advClick="0"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500042"/>
            <a:ext cx="9144000" cy="4786346"/>
          </a:xfrm>
        </p:spPr>
        <p:txBody>
          <a:bodyPr>
            <a:normAutofit/>
          </a:bodyPr>
          <a:lstStyle/>
          <a:p>
            <a:pPr algn="ctr">
              <a:buNone/>
            </a:pPr>
            <a:r>
              <a:rPr lang="es-MX" sz="4000" dirty="0" smtClean="0">
                <a:latin typeface="Berlin Sans FB Demi" pitchFamily="34" charset="0"/>
                <a:cs typeface="Arial" pitchFamily="34" charset="0"/>
              </a:rPr>
              <a:t>El proceso de financiamiento</a:t>
            </a:r>
          </a:p>
          <a:p>
            <a:pPr algn="ctr">
              <a:buNone/>
            </a:pPr>
            <a:r>
              <a:rPr lang="es-MX" sz="4000" dirty="0" smtClean="0">
                <a:latin typeface="Berlin Sans FB Demi" pitchFamily="34" charset="0"/>
                <a:cs typeface="Arial" pitchFamily="34" charset="0"/>
              </a:rPr>
              <a:t>envuelve dos aspectos básicos: </a:t>
            </a:r>
          </a:p>
          <a:p>
            <a:pPr algn="ctr">
              <a:buNone/>
            </a:pPr>
            <a:endParaRPr lang="es-MX" sz="4000" dirty="0" smtClean="0">
              <a:latin typeface="Berlin Sans FB Demi" pitchFamily="34" charset="0"/>
              <a:cs typeface="Arial" pitchFamily="34" charset="0"/>
            </a:endParaRPr>
          </a:p>
          <a:p>
            <a:pPr algn="ctr"/>
            <a:r>
              <a:rPr lang="es-MX" sz="4000" dirty="0" smtClean="0">
                <a:latin typeface="Berlin Sans FB Demi" pitchFamily="34" charset="0"/>
                <a:cs typeface="Arial" pitchFamily="34" charset="0"/>
              </a:rPr>
              <a:t>Formación de ahorros, que representan el aspecto estrictamente económico del problema.</a:t>
            </a: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41</a:t>
            </a:fld>
            <a:endParaRPr lang="es-MX"/>
          </a:p>
        </p:txBody>
      </p:sp>
    </p:spTree>
  </p:cSld>
  <p:clrMapOvr>
    <a:masterClrMapping/>
  </p:clrMapOvr>
  <p:transition advClick="0"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1214422"/>
            <a:ext cx="9144000" cy="4143404"/>
          </a:xfrm>
        </p:spPr>
        <p:txBody>
          <a:bodyPr>
            <a:normAutofit/>
          </a:bodyPr>
          <a:lstStyle/>
          <a:p>
            <a:pPr algn="ctr"/>
            <a:r>
              <a:rPr lang="es-MX" sz="4000" dirty="0" smtClean="0">
                <a:solidFill>
                  <a:srgbClr val="00FFFF"/>
                </a:solidFill>
                <a:latin typeface="Berlin Sans FB Demi" pitchFamily="34" charset="0"/>
                <a:cs typeface="Arial" pitchFamily="34" charset="0"/>
              </a:rPr>
              <a:t>Captación y canalización de estos ahorros  hacia los fines específicos deseados, lo que representa el aspecto financiero de aquel. </a:t>
            </a:r>
          </a:p>
          <a:p>
            <a:endParaRPr lang="es-MX" dirty="0"/>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42</a:t>
            </a:fld>
            <a:endParaRPr lang="es-MX"/>
          </a:p>
        </p:txBody>
      </p:sp>
    </p:spTree>
  </p:cSld>
  <p:clrMapOvr>
    <a:masterClrMapping/>
  </p:clrMapOvr>
  <p:transition advClick="0" advTm="10000">
    <p:zoom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1214422"/>
            <a:ext cx="9144000" cy="4143404"/>
          </a:xfrm>
        </p:spPr>
        <p:txBody>
          <a:bodyPr>
            <a:normAutofit/>
          </a:bodyPr>
          <a:lstStyle/>
          <a:p>
            <a:pPr algn="ctr">
              <a:buNone/>
            </a:pPr>
            <a:r>
              <a:rPr lang="es-MX" sz="4000" dirty="0" smtClean="0">
                <a:latin typeface="Berlin Sans FB Demi" pitchFamily="34" charset="0"/>
              </a:rPr>
              <a:t>Las cuestiones relativas a la formación de los ahorros quedan fuera de la orbita del estudio del proyecto individual;</a:t>
            </a:r>
            <a:endParaRPr lang="es-MX" sz="4000" dirty="0">
              <a:latin typeface="Berlin Sans FB Demi"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43</a:t>
            </a:fld>
            <a:endParaRPr lang="es-MX"/>
          </a:p>
        </p:txBody>
      </p:sp>
    </p:spTree>
  </p:cSld>
  <p:clrMapOvr>
    <a:masterClrMapping/>
  </p:clrMapOvr>
  <p:transition advClick="0" advTm="10000">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1214422"/>
            <a:ext cx="9144000" cy="4143404"/>
          </a:xfrm>
        </p:spPr>
        <p:txBody>
          <a:bodyPr>
            <a:normAutofit/>
          </a:bodyPr>
          <a:lstStyle/>
          <a:p>
            <a:pPr algn="ctr">
              <a:buNone/>
            </a:pPr>
            <a:r>
              <a:rPr lang="es-MX" sz="4000" dirty="0" smtClean="0">
                <a:solidFill>
                  <a:srgbClr val="00FFFF"/>
                </a:solidFill>
                <a:latin typeface="Berlin Sans FB Demi" pitchFamily="34" charset="0"/>
              </a:rPr>
              <a:t>deben considerarse en función de la política económica relativa al desarrollo y, por tanto, abordarse en un aspecto mas general.</a:t>
            </a:r>
            <a:endParaRPr lang="es-MX" sz="4000" dirty="0">
              <a:solidFill>
                <a:srgbClr val="00FFFF"/>
              </a:solidFill>
              <a:latin typeface="Berlin Sans FB Demi"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44</a:t>
            </a:fld>
            <a:endParaRPr lang="es-MX"/>
          </a:p>
        </p:txBody>
      </p:sp>
    </p:spTree>
  </p:cSld>
  <p:clrMapOvr>
    <a:masterClrMapping/>
  </p:clrMapOvr>
  <p:transition advClick="0" advTm="10000">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642894"/>
            <a:ext cx="9144000" cy="4286304"/>
          </a:xfrm>
        </p:spPr>
        <p:txBody>
          <a:bodyPr>
            <a:noAutofit/>
          </a:bodyPr>
          <a:lstStyle/>
          <a:p>
            <a:pPr algn="ctr">
              <a:buNone/>
            </a:pPr>
            <a:r>
              <a:rPr lang="es-MX" sz="4000" dirty="0" smtClean="0">
                <a:latin typeface="Berlin Sans FB Demi" pitchFamily="34" charset="0"/>
                <a:cs typeface="Arial" pitchFamily="34" charset="0"/>
              </a:rPr>
              <a:t>Para proyectos específicos el problema se concentra en la manera de captar parte de los ahorros a fin de usarlos en la inversión que se estudia, </a:t>
            </a:r>
          </a:p>
          <a:p>
            <a:pPr algn="just"/>
            <a:endParaRPr lang="es-MX" sz="3200" b="1" dirty="0">
              <a:latin typeface="Arial"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45</a:t>
            </a:fld>
            <a:endParaRPr lang="es-MX"/>
          </a:p>
        </p:txBody>
      </p:sp>
    </p:spTree>
  </p:cSld>
  <p:clrMapOvr>
    <a:masterClrMapping/>
  </p:clrMapOvr>
  <p:transition advClick="0" advTm="10000">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714356"/>
            <a:ext cx="9072626" cy="4429156"/>
          </a:xfrm>
        </p:spPr>
        <p:txBody>
          <a:bodyPr>
            <a:noAutofit/>
          </a:bodyPr>
          <a:lstStyle/>
          <a:p>
            <a:pPr algn="ctr">
              <a:buNone/>
            </a:pPr>
            <a:r>
              <a:rPr lang="es-MX" sz="4000" dirty="0" smtClean="0">
                <a:solidFill>
                  <a:srgbClr val="00FFFF"/>
                </a:solidFill>
                <a:latin typeface="Berlin Sans FB Demi" pitchFamily="34" charset="0"/>
                <a:cs typeface="Arial" pitchFamily="34" charset="0"/>
              </a:rPr>
              <a:t>y es aquí donde intervienen los mecanismos financieros propiamente tales</a:t>
            </a:r>
            <a:r>
              <a:rPr lang="es-MX" sz="2800" dirty="0" smtClean="0">
                <a:latin typeface="Berlin Sans FB Demi" pitchFamily="34" charset="0"/>
                <a:cs typeface="Arial" pitchFamily="34" charset="0"/>
              </a:rPr>
              <a:t>[3]</a:t>
            </a:r>
            <a:r>
              <a:rPr lang="es-MX" sz="4000" dirty="0" smtClean="0">
                <a:solidFill>
                  <a:srgbClr val="00FFFF"/>
                </a:solidFill>
                <a:latin typeface="Berlin Sans FB Demi" pitchFamily="34" charset="0"/>
                <a:cs typeface="Arial" pitchFamily="34" charset="0"/>
              </a:rPr>
              <a:t>. </a:t>
            </a:r>
            <a:r>
              <a:rPr lang="es-MX" sz="4000" b="1" dirty="0" smtClean="0">
                <a:solidFill>
                  <a:srgbClr val="00FFFF"/>
                </a:solidFill>
                <a:latin typeface="Berlin Sans FB Demi" pitchFamily="34" charset="0"/>
                <a:cs typeface="Arial" pitchFamily="34" charset="0"/>
              </a:rPr>
              <a:t>En esencia, el capitulo de financiamiento del proyecto debe indicar las fuentes de recursos financieros necesarios para su ejecución y financiamiento </a:t>
            </a:r>
            <a:endParaRPr lang="es-MX" sz="4000" dirty="0" smtClean="0">
              <a:solidFill>
                <a:srgbClr val="00FFFF"/>
              </a:solidFill>
              <a:latin typeface="Berlin Sans FB Demi" pitchFamily="34" charset="0"/>
              <a:cs typeface="Arial" pitchFamily="34" charset="0"/>
            </a:endParaRPr>
          </a:p>
          <a:p>
            <a:pPr algn="just"/>
            <a:endParaRPr lang="es-MX" sz="3200" b="1" dirty="0">
              <a:latin typeface="Arial"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46</a:t>
            </a:fld>
            <a:endParaRPr lang="es-MX"/>
          </a:p>
        </p:txBody>
      </p:sp>
      <p:sp>
        <p:nvSpPr>
          <p:cNvPr id="7" name="6 Marcador de pie de página"/>
          <p:cNvSpPr>
            <a:spLocks noGrp="1"/>
          </p:cNvSpPr>
          <p:nvPr>
            <p:ph type="ftr" sz="quarter" idx="11"/>
          </p:nvPr>
        </p:nvSpPr>
        <p:spPr>
          <a:xfrm>
            <a:off x="0" y="5429264"/>
            <a:ext cx="9144000" cy="1292211"/>
          </a:xfrm>
        </p:spPr>
        <p:txBody>
          <a:bodyPr/>
          <a:lstStyle/>
          <a:p>
            <a:r>
              <a:rPr lang="es-MX" dirty="0" smtClean="0"/>
              <a:t>3] En todo caso, conviene no perder de vista la posibilidad de que un determinado proyecto estimule nuevos ahorros que de otra manera no se generarían. Es posible concebir el caso de proyectos atractivos y bien prestado que, a igualdad de los demás factores nacionales, induzcan a un grupo de consumidores a ahorrar más. Pero tal efecto del proyecto será imposible de medir y mucho menos de anticipar. Solo cabe reconocer en términos cuantitativos, que los buenos proyectos pueden contribuir a la formación de ahorros a la vez que constituirse en vehículos para su canalización.</a:t>
            </a:r>
          </a:p>
          <a:p>
            <a:endParaRPr lang="es-MX" dirty="0"/>
          </a:p>
        </p:txBody>
      </p:sp>
    </p:spTree>
  </p:cSld>
  <p:clrMapOvr>
    <a:masterClrMapping/>
  </p:clrMapOvr>
  <p:transition advClick="0" advTm="10000">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rtera.gif"/>
          <p:cNvPicPr>
            <a:picLocks noChangeAspect="1"/>
          </p:cNvPicPr>
          <p:nvPr/>
        </p:nvPicPr>
        <p:blipFill>
          <a:blip r:embed="rId3" cstate="print"/>
          <a:stretch>
            <a:fillRect/>
          </a:stretch>
        </p:blipFill>
        <p:spPr>
          <a:xfrm>
            <a:off x="0" y="3857628"/>
            <a:ext cx="2714620" cy="2714620"/>
          </a:xfrm>
          <a:prstGeom prst="rect">
            <a:avLst/>
          </a:prstGeom>
        </p:spPr>
      </p:pic>
      <p:sp>
        <p:nvSpPr>
          <p:cNvPr id="3" name="2 Marcador de contenido"/>
          <p:cNvSpPr>
            <a:spLocks noGrp="1"/>
          </p:cNvSpPr>
          <p:nvPr>
            <p:ph idx="1"/>
          </p:nvPr>
        </p:nvSpPr>
        <p:spPr>
          <a:xfrm>
            <a:off x="0" y="714356"/>
            <a:ext cx="9144000" cy="4714908"/>
          </a:xfrm>
        </p:spPr>
        <p:txBody>
          <a:bodyPr>
            <a:normAutofit/>
          </a:bodyPr>
          <a:lstStyle/>
          <a:p>
            <a:pPr algn="ctr">
              <a:buNone/>
            </a:pPr>
            <a:r>
              <a:rPr lang="es-MX" sz="4000" dirty="0" smtClean="0">
                <a:latin typeface="Berlin Sans FB Demi" pitchFamily="34" charset="0"/>
                <a:cs typeface="Arial" pitchFamily="34" charset="0"/>
              </a:rPr>
              <a:t>y describir los mecanismos a través de los cuales fluirá  esos recursos hacia los usos específicos del proyecto.  Se deberá demostrar que las fuentes señaladas son realmente accesibles y que los mecanismos propuestos guardarán relación con la realidad.</a:t>
            </a:r>
            <a:endParaRPr lang="es-MX" sz="4000" dirty="0">
              <a:latin typeface="Berlin Sans FB Demi"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47</a:t>
            </a:fld>
            <a:endParaRPr lang="es-MX"/>
          </a:p>
        </p:txBody>
      </p:sp>
    </p:spTree>
  </p:cSld>
  <p:clrMapOvr>
    <a:masterClrMapping/>
  </p:clrMapOvr>
  <p:transition advClick="0" advTm="10000">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rtera.gif"/>
          <p:cNvPicPr>
            <a:picLocks noChangeAspect="1"/>
          </p:cNvPicPr>
          <p:nvPr/>
        </p:nvPicPr>
        <p:blipFill>
          <a:blip r:embed="rId4"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642918"/>
            <a:ext cx="9072626" cy="4357718"/>
          </a:xfrm>
        </p:spPr>
        <p:txBody>
          <a:bodyPr>
            <a:normAutofit/>
          </a:bodyPr>
          <a:lstStyle/>
          <a:p>
            <a:pPr algn="ctr">
              <a:buNone/>
            </a:pPr>
            <a:r>
              <a:rPr lang="es-MX" sz="4000" dirty="0" smtClean="0">
                <a:solidFill>
                  <a:srgbClr val="00FFFF"/>
                </a:solidFill>
                <a:latin typeface="Berlin Sans FB Demi" pitchFamily="34" charset="0"/>
                <a:cs typeface="Arial" pitchFamily="34" charset="0"/>
              </a:rPr>
              <a:t>No bastará afirmar que una industria se financiara mediante una emisión de acciones, si previamente no se demuestra que existe la posibilidad real de colocar esas acciones</a:t>
            </a:r>
          </a:p>
          <a:p>
            <a:pPr algn="just"/>
            <a:endParaRPr lang="es-MX" b="1" dirty="0">
              <a:latin typeface="Arial"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48</a:t>
            </a:fld>
            <a:endParaRPr lang="es-MX"/>
          </a:p>
        </p:txBody>
      </p:sp>
      <p:pic>
        <p:nvPicPr>
          <p:cNvPr id="7" name="copia de andina - el condor pasa344.mp3">
            <a:hlinkClick r:id="" action="ppaction://media"/>
          </p:cNvPr>
          <p:cNvPicPr>
            <a:picLocks noRot="1" noChangeAspect="1"/>
          </p:cNvPicPr>
          <p:nvPr>
            <a:audioFile r:link="rId1"/>
          </p:nvPr>
        </p:nvPicPr>
        <p:blipFill>
          <a:blip r:embed="rId5" cstate="print"/>
          <a:stretch>
            <a:fillRect/>
          </a:stretch>
        </p:blipFill>
        <p:spPr>
          <a:xfrm>
            <a:off x="323528" y="260648"/>
            <a:ext cx="304800" cy="304800"/>
          </a:xfrm>
          <a:prstGeom prst="rect">
            <a:avLst/>
          </a:prstGeom>
        </p:spPr>
      </p:pic>
    </p:spTree>
  </p:cSld>
  <p:clrMapOvr>
    <a:masterClrMapping/>
  </p:clrMapOvr>
  <p:transition advClick="0" advTm="1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1"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785794"/>
            <a:ext cx="9144000" cy="4000528"/>
          </a:xfrm>
        </p:spPr>
        <p:txBody>
          <a:bodyPr>
            <a:normAutofit/>
          </a:bodyPr>
          <a:lstStyle/>
          <a:p>
            <a:pPr algn="ctr">
              <a:buNone/>
            </a:pPr>
            <a:r>
              <a:rPr lang="es-MX" sz="4000" dirty="0" smtClean="0">
                <a:latin typeface="Berlin Sans FB Demi" pitchFamily="34" charset="0"/>
                <a:cs typeface="Arial" pitchFamily="34" charset="0"/>
              </a:rPr>
              <a:t>no será suficiente tampoco afirmar que una cierta parte de los recursos se obtendrá mediante créditos; habrá que demostrar o discutir la posibilidad real de conseguirlos.</a:t>
            </a:r>
          </a:p>
          <a:p>
            <a:pPr algn="just"/>
            <a:endParaRPr lang="es-MX" b="1" dirty="0">
              <a:latin typeface="Arial"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49</a:t>
            </a:fld>
            <a:endParaRPr lang="es-MX"/>
          </a:p>
        </p:txBody>
      </p:sp>
    </p:spTree>
  </p:cSld>
  <p:clrMapOvr>
    <a:masterClrMapping/>
  </p:clrMapOvr>
  <p:transition advClick="0" advTm="10000">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0"/>
            <a:ext cx="8358246" cy="6357982"/>
          </a:xfrm>
        </p:spPr>
        <p:txBody>
          <a:bodyPr>
            <a:noAutofit/>
          </a:bodyPr>
          <a:lstStyle/>
          <a:p>
            <a:pPr>
              <a:buNone/>
            </a:pPr>
            <a:r>
              <a:rPr lang="es-MX" sz="3300" b="1" dirty="0" smtClean="0"/>
              <a:t>       a) Diversos esquemas… 140</a:t>
            </a:r>
          </a:p>
          <a:p>
            <a:pPr>
              <a:buNone/>
            </a:pPr>
            <a:r>
              <a:rPr lang="es-MX" sz="3300" b="1" dirty="0" smtClean="0"/>
              <a:t>       b) Cuadros de fuentes y usos en la instalación</a:t>
            </a:r>
            <a:r>
              <a:rPr lang="es-MX" sz="3300" b="1" dirty="0" smtClean="0">
                <a:solidFill>
                  <a:srgbClr val="FF0000"/>
                </a:solidFill>
              </a:rPr>
              <a:t>…  156</a:t>
            </a:r>
          </a:p>
          <a:p>
            <a:pPr>
              <a:buNone/>
            </a:pPr>
            <a:r>
              <a:rPr lang="es-MX" sz="3300" b="1" dirty="0" smtClean="0">
                <a:solidFill>
                  <a:schemeClr val="bg1"/>
                </a:solidFill>
              </a:rPr>
              <a:t>       c) Fuentes y usos de fondos en el funcionamiento</a:t>
            </a:r>
            <a:r>
              <a:rPr lang="es-MX" sz="3300" b="1" dirty="0" smtClean="0">
                <a:solidFill>
                  <a:srgbClr val="FF0000"/>
                </a:solidFill>
              </a:rPr>
              <a:t>… 160</a:t>
            </a:r>
          </a:p>
          <a:p>
            <a:pPr>
              <a:buNone/>
            </a:pPr>
            <a:r>
              <a:rPr lang="es-MX" sz="3300" b="1" dirty="0" smtClean="0">
                <a:solidFill>
                  <a:schemeClr val="bg1"/>
                </a:solidFill>
              </a:rPr>
              <a:t>      d) Cuadro integrado general de fuentes y usos de fondos en el proyecto</a:t>
            </a:r>
            <a:r>
              <a:rPr lang="es-MX" sz="3300" b="1" dirty="0" smtClean="0">
                <a:solidFill>
                  <a:srgbClr val="FF0000"/>
                </a:solidFill>
              </a:rPr>
              <a:t>… 204</a:t>
            </a:r>
          </a:p>
          <a:p>
            <a:pPr>
              <a:buNone/>
            </a:pPr>
            <a:r>
              <a:rPr lang="es-MX" sz="3300" b="1" dirty="0" smtClean="0">
                <a:solidFill>
                  <a:schemeClr val="bg1"/>
                </a:solidFill>
              </a:rPr>
              <a:t>  VI. FINANCIAMIENTO DE PROYECTOS DEL SECTOR PUBLICO</a:t>
            </a:r>
            <a:r>
              <a:rPr lang="es-MX" sz="3300" b="1" dirty="0" smtClean="0">
                <a:solidFill>
                  <a:srgbClr val="FF0000"/>
                </a:solidFill>
              </a:rPr>
              <a:t>… 273</a:t>
            </a:r>
          </a:p>
          <a:p>
            <a:pPr>
              <a:buFontTx/>
              <a:buChar char="-"/>
            </a:pPr>
            <a:r>
              <a:rPr lang="es-MX" sz="3300" b="1" dirty="0" smtClean="0">
                <a:solidFill>
                  <a:schemeClr val="bg1"/>
                </a:solidFill>
              </a:rPr>
              <a:t>ORGANIZACIÓN</a:t>
            </a:r>
            <a:r>
              <a:rPr lang="es-MX" sz="3300" b="1" dirty="0" smtClean="0">
                <a:solidFill>
                  <a:srgbClr val="FF0000"/>
                </a:solidFill>
              </a:rPr>
              <a:t>… 293</a:t>
            </a:r>
          </a:p>
          <a:p>
            <a:pPr>
              <a:buNone/>
            </a:pPr>
            <a:r>
              <a:rPr lang="es-MX" sz="3300" b="1" dirty="0" smtClean="0">
                <a:solidFill>
                  <a:schemeClr val="bg1"/>
                </a:solidFill>
              </a:rPr>
              <a:t>  I. PROBLEMAS GENERALES DE ORGANIZACIÓN</a:t>
            </a:r>
            <a:r>
              <a:rPr lang="es-MX" sz="3300" b="1" dirty="0" smtClean="0">
                <a:solidFill>
                  <a:srgbClr val="FF0000"/>
                </a:solidFill>
              </a:rPr>
              <a:t>… 297</a:t>
            </a:r>
          </a:p>
          <a:p>
            <a:pPr>
              <a:buNone/>
            </a:pPr>
            <a:endParaRPr lang="es-MX" sz="3300" b="1" dirty="0" smtClean="0"/>
          </a:p>
          <a:p>
            <a:pPr>
              <a:buNone/>
            </a:pPr>
            <a:endParaRPr lang="es-MX" sz="3300" b="1" dirty="0"/>
          </a:p>
        </p:txBody>
      </p:sp>
      <p:sp>
        <p:nvSpPr>
          <p:cNvPr id="4" name="3 Marcador de número de diapositiva"/>
          <p:cNvSpPr>
            <a:spLocks noGrp="1"/>
          </p:cNvSpPr>
          <p:nvPr>
            <p:ph type="sldNum" sz="quarter" idx="12"/>
          </p:nvPr>
        </p:nvSpPr>
        <p:spPr/>
        <p:txBody>
          <a:bodyPr/>
          <a:lstStyle/>
          <a:p>
            <a:fld id="{2F9C412B-08EB-49E3-8EB8-1F5F95EFBFF0}" type="slidenum">
              <a:rPr lang="es-MX" smtClean="0"/>
              <a:pPr/>
              <a:t>5</a:t>
            </a:fld>
            <a:endParaRPr lang="es-MX"/>
          </a:p>
        </p:txBody>
      </p:sp>
    </p:spTree>
  </p:cSld>
  <p:clrMapOvr>
    <a:masterClrMapping/>
  </p:clrMapOvr>
  <p:transition advClick="0"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00042"/>
            <a:ext cx="9144000" cy="4643470"/>
          </a:xfrm>
        </p:spPr>
        <p:txBody>
          <a:bodyPr>
            <a:noAutofit/>
          </a:bodyPr>
          <a:lstStyle/>
          <a:p>
            <a:pPr algn="ctr">
              <a:buNone/>
            </a:pPr>
            <a:r>
              <a:rPr lang="es-MX" sz="4000" dirty="0" smtClean="0">
                <a:solidFill>
                  <a:srgbClr val="00FFFF"/>
                </a:solidFill>
                <a:latin typeface="Berlin Sans FB Demi" pitchFamily="34" charset="0"/>
                <a:cs typeface="Arial" pitchFamily="34" charset="0"/>
              </a:rPr>
              <a:t>Como es natural, el estudio del financiamiento deberá tomar en cuenta las fechas en que se precisan los recursos de inversión, de acuerdo con el programa de trabajo y el calendario de inversiones. </a:t>
            </a:r>
            <a:endParaRPr lang="es-MX" sz="4000" dirty="0">
              <a:solidFill>
                <a:srgbClr val="00FFFF"/>
              </a:solidFill>
              <a:latin typeface="Berlin Sans FB Demi" pitchFamily="34" charset="0"/>
              <a:cs typeface="Arial" pitchFamily="34" charset="0"/>
            </a:endParaRPr>
          </a:p>
        </p:txBody>
      </p:sp>
      <p:pic>
        <p:nvPicPr>
          <p:cNvPr id="4" name="3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50</a:t>
            </a:fld>
            <a:endParaRPr lang="es-MX"/>
          </a:p>
        </p:txBody>
      </p:sp>
    </p:spTree>
  </p:cSld>
  <p:clrMapOvr>
    <a:masterClrMapping/>
  </p:clrMapOvr>
  <p:transition advClick="0" advTm="10000">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571480"/>
            <a:ext cx="9144000" cy="4643470"/>
          </a:xfrm>
        </p:spPr>
        <p:txBody>
          <a:bodyPr>
            <a:noAutofit/>
          </a:bodyPr>
          <a:lstStyle/>
          <a:p>
            <a:pPr algn="ctr">
              <a:buNone/>
            </a:pPr>
            <a:r>
              <a:rPr lang="es-MX" sz="4000" dirty="0" smtClean="0">
                <a:latin typeface="Berlin Sans FB Demi" pitchFamily="34" charset="0"/>
                <a:cs typeface="Arial" pitchFamily="34" charset="0"/>
              </a:rPr>
              <a:t>Además, deberá abordar el problema tanto globalmente, en moneda local, como para los componentes parciales de la inversión, en moneda local y extranjera. </a:t>
            </a:r>
          </a:p>
          <a:p>
            <a:pPr algn="just"/>
            <a:endParaRPr lang="es-MX" sz="2800" dirty="0">
              <a:latin typeface="Arial"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51</a:t>
            </a:fld>
            <a:endParaRPr lang="es-MX"/>
          </a:p>
        </p:txBody>
      </p:sp>
    </p:spTree>
  </p:cSld>
  <p:clrMapOvr>
    <a:masterClrMapping/>
  </p:clrMapOvr>
  <p:transition advClick="0" advTm="10000">
    <p:spli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928670"/>
            <a:ext cx="9144000" cy="3857652"/>
          </a:xfrm>
        </p:spPr>
        <p:txBody>
          <a:bodyPr>
            <a:noAutofit/>
          </a:bodyPr>
          <a:lstStyle/>
          <a:p>
            <a:pPr algn="ctr">
              <a:buNone/>
            </a:pPr>
            <a:r>
              <a:rPr lang="es-MX" sz="4000" dirty="0" smtClean="0">
                <a:solidFill>
                  <a:srgbClr val="00FFFF"/>
                </a:solidFill>
                <a:latin typeface="Berlin Sans FB Demi" pitchFamily="34" charset="0"/>
                <a:cs typeface="Arial" pitchFamily="34" charset="0"/>
              </a:rPr>
              <a:t>Finalmente deberá ser explicito en cuanto al financiamiento de la inversión fija y del capital de trabajo, y de sus respectivos componentes en moneda local y extranjera. </a:t>
            </a:r>
          </a:p>
          <a:p>
            <a:pPr algn="just"/>
            <a:endParaRPr lang="es-MX" sz="2800" dirty="0">
              <a:latin typeface="Arial"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52</a:t>
            </a:fld>
            <a:endParaRPr lang="es-MX"/>
          </a:p>
        </p:txBody>
      </p:sp>
    </p:spTree>
  </p:cSld>
  <p:clrMapOvr>
    <a:masterClrMapping/>
  </p:clrMapOvr>
  <p:transition advClick="0" advTm="10000">
    <p:split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descr="cartera.gif"/>
          <p:cNvPicPr>
            <a:picLocks noChangeAspect="1"/>
          </p:cNvPicPr>
          <p:nvPr/>
        </p:nvPicPr>
        <p:blipFill>
          <a:blip r:embed="rId3" cstate="print"/>
          <a:stretch>
            <a:fillRect/>
          </a:stretch>
        </p:blipFill>
        <p:spPr>
          <a:xfrm>
            <a:off x="0" y="4143380"/>
            <a:ext cx="2714620" cy="2714620"/>
          </a:xfrm>
          <a:prstGeom prst="rect">
            <a:avLst/>
          </a:prstGeom>
        </p:spPr>
      </p:pic>
      <p:sp>
        <p:nvSpPr>
          <p:cNvPr id="3" name="2 Marcador de contenido"/>
          <p:cNvSpPr>
            <a:spLocks noGrp="1"/>
          </p:cNvSpPr>
          <p:nvPr>
            <p:ph idx="1"/>
          </p:nvPr>
        </p:nvSpPr>
        <p:spPr>
          <a:xfrm>
            <a:off x="0" y="928670"/>
            <a:ext cx="9144000" cy="3857652"/>
          </a:xfrm>
        </p:spPr>
        <p:txBody>
          <a:bodyPr>
            <a:noAutofit/>
          </a:bodyPr>
          <a:lstStyle/>
          <a:p>
            <a:pPr algn="ctr">
              <a:buNone/>
            </a:pPr>
            <a:r>
              <a:rPr lang="es-MX" sz="4000" dirty="0" smtClean="0"/>
              <a:t> </a:t>
            </a:r>
            <a:r>
              <a:rPr lang="es-MX" sz="4000" dirty="0" smtClean="0">
                <a:latin typeface="Berlin Sans FB Demi" pitchFamily="34" charset="0"/>
              </a:rPr>
              <a:t>Para facilitar la exposición se comenzara por discutir los aspectos generales del estudio de financiamiento de un proyecto y enseguida se examinaran aquellos otros aspectos que son peculiares del sector público. </a:t>
            </a:r>
          </a:p>
          <a:p>
            <a:pPr algn="just"/>
            <a:endParaRPr lang="es-MX" sz="2800" dirty="0">
              <a:latin typeface="Arial"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53</a:t>
            </a:fld>
            <a:endParaRPr lang="es-MX"/>
          </a:p>
        </p:txBody>
      </p:sp>
    </p:spTree>
  </p:cSld>
  <p:clrMapOvr>
    <a:masterClrMapping/>
  </p:clrMapOvr>
  <p:transition advClick="0" advTm="10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3000" b="-23000"/>
          </a:stretch>
        </a:blipFill>
        <a:effectLst/>
      </p:bgPr>
    </p:bg>
    <p:spTree>
      <p:nvGrpSpPr>
        <p:cNvPr id="1" name=""/>
        <p:cNvGrpSpPr/>
        <p:nvPr/>
      </p:nvGrpSpPr>
      <p:grpSpPr>
        <a:xfrm>
          <a:off x="0" y="0"/>
          <a:ext cx="0" cy="0"/>
          <a:chOff x="0" y="0"/>
          <a:chExt cx="0" cy="0"/>
        </a:xfrm>
      </p:grpSpPr>
      <p:sp>
        <p:nvSpPr>
          <p:cNvPr id="4" name="3 Rectángulo"/>
          <p:cNvSpPr/>
          <p:nvPr/>
        </p:nvSpPr>
        <p:spPr>
          <a:xfrm>
            <a:off x="928662" y="1500174"/>
            <a:ext cx="7542770" cy="3323987"/>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5400" b="1" spc="150" dirty="0" smtClean="0">
                <a:ln w="11430"/>
                <a:solidFill>
                  <a:srgbClr val="FFFF00"/>
                </a:solidFill>
                <a:effectLst>
                  <a:outerShdw blurRad="50800" dist="38100" algn="l" rotWithShape="0">
                    <a:prstClr val="black">
                      <a:alpha val="40000"/>
                    </a:prstClr>
                  </a:outerShdw>
                  <a:reflection blurRad="6350" stA="60000" endA="900" endPos="58000" dir="5400000" sy="-100000" algn="bl" rotWithShape="0"/>
                </a:effectLst>
              </a:rPr>
              <a:t>II . EL FINANCIEMIENTO </a:t>
            </a:r>
          </a:p>
          <a:p>
            <a:pPr algn="ctr"/>
            <a:r>
              <a:rPr lang="es-ES" sz="5400" b="1" spc="150" dirty="0" smtClean="0">
                <a:ln w="11430"/>
                <a:solidFill>
                  <a:srgbClr val="FFFF00"/>
                </a:solidFill>
                <a:effectLst>
                  <a:outerShdw blurRad="50800" dist="38100" algn="l" rotWithShape="0">
                    <a:prstClr val="black">
                      <a:alpha val="40000"/>
                    </a:prstClr>
                  </a:outerShdw>
                  <a:reflection blurRad="6350" stA="60000" endA="900" endPos="58000" dir="5400000" sy="-100000" algn="bl" rotWithShape="0"/>
                </a:effectLst>
              </a:rPr>
              <a:t>DE PROYECTOS</a:t>
            </a:r>
          </a:p>
          <a:p>
            <a:pPr algn="ctr"/>
            <a:r>
              <a:rPr lang="es-ES" sz="5400" b="1" spc="150" dirty="0" smtClean="0">
                <a:ln w="11430"/>
                <a:solidFill>
                  <a:srgbClr val="FFFF00"/>
                </a:solidFill>
                <a:effectLst>
                  <a:outerShdw blurRad="50800" dist="38100" algn="l" rotWithShape="0">
                    <a:prstClr val="black">
                      <a:alpha val="40000"/>
                    </a:prstClr>
                  </a:outerShdw>
                  <a:reflection blurRad="6350" stA="60000" endA="900" endPos="58000" dir="5400000" sy="-100000" algn="bl" rotWithShape="0"/>
                </a:effectLst>
              </a:rPr>
              <a:t>EN GENERAL</a:t>
            </a:r>
            <a:endParaRPr lang="es-MX" sz="5400" b="1" spc="150" dirty="0" smtClean="0">
              <a:ln w="11430"/>
              <a:solidFill>
                <a:srgbClr val="FFFF00"/>
              </a:solidFill>
              <a:effectLst>
                <a:outerShdw blurRad="50800" dist="38100" algn="l" rotWithShape="0">
                  <a:prstClr val="black">
                    <a:alpha val="40000"/>
                  </a:prstClr>
                </a:outerShdw>
                <a:reflection blurRad="6350" stA="60000" endA="900" endPos="58000" dir="5400000" sy="-100000" algn="bl" rotWithShape="0"/>
              </a:effectLst>
            </a:endParaRPr>
          </a:p>
          <a:p>
            <a:pPr algn="ctr"/>
            <a:endParaRPr lang="es-ES" sz="4800" b="1" spc="150" dirty="0">
              <a:ln w="11430"/>
              <a:solidFill>
                <a:srgbClr val="F8F8F8"/>
              </a:solidFill>
              <a:effectLst>
                <a:outerShdw blurRad="25400" algn="tl" rotWithShape="0">
                  <a:srgbClr val="000000">
                    <a:alpha val="43000"/>
                  </a:srgbClr>
                </a:outerShdw>
              </a:effectLst>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54</a:t>
            </a:fld>
            <a:endParaRPr lang="es-MX"/>
          </a:p>
        </p:txBody>
      </p:sp>
    </p:spTree>
  </p:cSld>
  <p:clrMapOvr>
    <a:masterClrMapping/>
  </p:clrMapOvr>
  <p:transition advClick="0" advTm="8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2000"/>
                                        <p:tgtEl>
                                          <p:spTgt spid="4">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amond(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0" y="5426839"/>
            <a:ext cx="8072462" cy="276998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lvl="0"/>
            <a:r>
              <a:rPr lang="es-MX" sz="6000" b="1" spc="150" dirty="0" smtClean="0">
                <a:ln w="11430"/>
                <a:solidFill>
                  <a:srgbClr val="FF0000"/>
                </a:solidFill>
                <a:effectLst>
                  <a:outerShdw blurRad="50800" dist="38100" algn="l" rotWithShape="0">
                    <a:prstClr val="black">
                      <a:alpha val="40000"/>
                    </a:prstClr>
                  </a:outerShdw>
                  <a:reflection blurRad="6350" stA="60000" endA="900" endPos="58000" dir="5400000" sy="-100000" algn="bl" rotWithShape="0"/>
                </a:effectLst>
              </a:rPr>
              <a:t>a) Fuentes de recursos</a:t>
            </a:r>
          </a:p>
          <a:p>
            <a:r>
              <a:rPr lang="es-MX" sz="6000" b="1" spc="150" dirty="0" smtClean="0">
                <a:ln w="11430"/>
                <a:solidFill>
                  <a:srgbClr val="F8F8F8"/>
                </a:solidFill>
                <a:effectLst>
                  <a:outerShdw blurRad="25400" algn="tl" rotWithShape="0">
                    <a:srgbClr val="000000">
                      <a:alpha val="43000"/>
                    </a:srgbClr>
                  </a:outerShdw>
                </a:effectLst>
              </a:rPr>
              <a:t> </a:t>
            </a:r>
          </a:p>
          <a:p>
            <a:endParaRPr lang="es-ES" sz="5400" b="1" spc="150" dirty="0">
              <a:ln w="11430"/>
              <a:solidFill>
                <a:srgbClr val="F8F8F8"/>
              </a:solidFill>
              <a:effectLst>
                <a:outerShdw blurRad="25400" algn="tl" rotWithShape="0">
                  <a:srgbClr val="000000">
                    <a:alpha val="43000"/>
                  </a:srgbClr>
                </a:outerShdw>
              </a:effectLst>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55</a:t>
            </a:fld>
            <a:endParaRPr lang="es-MX"/>
          </a:p>
        </p:txBody>
      </p:sp>
    </p:spTree>
  </p:cSld>
  <p:clrMapOvr>
    <a:masterClrMapping/>
  </p:clrMapOvr>
  <p:transition advClick="0" advTm="8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57148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4000" i="0" u="none" strike="noStrike" cap="none" normalizeH="0" baseline="0" dirty="0" smtClean="0">
                <a:ln>
                  <a:noFill/>
                </a:ln>
                <a:solidFill>
                  <a:srgbClr val="00FF00"/>
                </a:solidFill>
                <a:effectLst/>
                <a:latin typeface="Berlin Sans FB Demi" pitchFamily="34" charset="0"/>
                <a:ea typeface="Calibri" pitchFamily="34" charset="0"/>
                <a:cs typeface="Arial" pitchFamily="34" charset="0"/>
              </a:rPr>
              <a:t>Los recursos para el financiamiento de proyectos provienen de dos fuentes generales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4000" i="0" u="none" strike="noStrike" cap="none" normalizeH="0" baseline="0" dirty="0" smtClean="0">
              <a:ln>
                <a:noFill/>
              </a:ln>
              <a:solidFill>
                <a:srgbClr val="00FF00"/>
              </a:solidFill>
              <a:effectLst/>
              <a:latin typeface="Berlin Sans FB Dem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s-MX" sz="4000" i="0" u="none" strike="noStrike" cap="none" normalizeH="0" baseline="0" dirty="0" smtClean="0">
                <a:ln>
                  <a:noFill/>
                </a:ln>
                <a:solidFill>
                  <a:srgbClr val="00FF00"/>
                </a:solidFill>
                <a:effectLst/>
                <a:latin typeface="Berlin Sans FB Demi" pitchFamily="34" charset="0"/>
                <a:ea typeface="Calibri" pitchFamily="34" charset="0"/>
                <a:cs typeface="Arial" pitchFamily="34" charset="0"/>
              </a:rPr>
              <a:t>Las utilidades no distribuidas, las reservas de depreciación o de otro tipo, a las que se engloba bajo el nombre de “fuentes internas” de las empresas.</a:t>
            </a:r>
            <a:endParaRPr kumimoji="0" lang="es-MX" sz="4000" i="0" u="none" strike="noStrike" cap="none" normalizeH="0" baseline="0" dirty="0" smtClean="0">
              <a:ln>
                <a:noFill/>
              </a:ln>
              <a:solidFill>
                <a:srgbClr val="00FF00"/>
              </a:solidFill>
              <a:effectLst/>
              <a:latin typeface="Berlin Sans FB Demi" pitchFamily="34" charset="0"/>
              <a:cs typeface="Arial" pitchFamily="34" charset="0"/>
            </a:endParaRPr>
          </a:p>
        </p:txBody>
      </p:sp>
      <p:pic>
        <p:nvPicPr>
          <p:cNvPr id="3" name="2 Imagen" descr="bolsa.gif"/>
          <p:cNvPicPr>
            <a:picLocks noChangeAspect="1"/>
          </p:cNvPicPr>
          <p:nvPr/>
        </p:nvPicPr>
        <p:blipFill>
          <a:blip r:embed="rId3" cstate="print"/>
          <a:stretch>
            <a:fillRect/>
          </a:stretch>
        </p:blipFill>
        <p:spPr>
          <a:xfrm>
            <a:off x="5786415" y="714356"/>
            <a:ext cx="3357585" cy="5572164"/>
          </a:xfrm>
          <a:prstGeom prst="rect">
            <a:avLst/>
          </a:prstGeom>
        </p:spPr>
      </p:pic>
      <p:sp>
        <p:nvSpPr>
          <p:cNvPr id="5" name="4 Marcador de número de diapositiva"/>
          <p:cNvSpPr>
            <a:spLocks noGrp="1"/>
          </p:cNvSpPr>
          <p:nvPr>
            <p:ph type="sldNum" sz="quarter" idx="12"/>
          </p:nvPr>
        </p:nvSpPr>
        <p:spPr/>
        <p:txBody>
          <a:bodyPr/>
          <a:lstStyle/>
          <a:p>
            <a:fld id="{2F9C412B-08EB-49E3-8EB8-1F5F95EFBFF0}" type="slidenum">
              <a:rPr lang="es-MX" smtClean="0"/>
              <a:pPr/>
              <a:t>56</a:t>
            </a:fld>
            <a:endParaRPr lang="es-MX" dirty="0"/>
          </a:p>
        </p:txBody>
      </p:sp>
    </p:spTree>
  </p:cSld>
  <p:clrMapOvr>
    <a:masterClrMapping/>
  </p:clrMapOvr>
  <p:transition advClick="0" advTm="10000">
    <p:spli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500174"/>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s-MX" sz="4000" i="0" u="none" strike="noStrike" cap="none" normalizeH="0" baseline="0" dirty="0" smtClean="0">
                <a:ln>
                  <a:noFill/>
                </a:ln>
                <a:solidFill>
                  <a:srgbClr val="FFFF00"/>
                </a:solidFill>
                <a:effectLst/>
                <a:latin typeface="Berlin Sans FB Demi" pitchFamily="34" charset="0"/>
                <a:ea typeface="Calibri" pitchFamily="34" charset="0"/>
                <a:cs typeface="Arial" pitchFamily="34" charset="0"/>
              </a:rPr>
              <a:t>El mercado de capitales y los bancos que constituyen las llamadas “fuentes externas”.</a:t>
            </a:r>
            <a:endParaRPr kumimoji="0" lang="es-MX" sz="4000" i="0" u="none" strike="noStrike" cap="none" normalizeH="0" baseline="0" dirty="0" smtClean="0">
              <a:ln>
                <a:noFill/>
              </a:ln>
              <a:solidFill>
                <a:srgbClr val="FFFF00"/>
              </a:solidFill>
              <a:effectLst/>
              <a:latin typeface="Berlin Sans FB Demi" pitchFamily="34" charset="0"/>
              <a:cs typeface="Arial" pitchFamily="34" charset="0"/>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57</a:t>
            </a:fld>
            <a:endParaRPr lang="es-MX"/>
          </a:p>
        </p:txBody>
      </p:sp>
      <p:pic>
        <p:nvPicPr>
          <p:cNvPr id="3" name="2 Imagen" descr="bolsa.gif"/>
          <p:cNvPicPr>
            <a:picLocks noChangeAspect="1"/>
          </p:cNvPicPr>
          <p:nvPr/>
        </p:nvPicPr>
        <p:blipFill>
          <a:blip r:embed="rId3" cstate="print"/>
          <a:stretch>
            <a:fillRect/>
          </a:stretch>
        </p:blipFill>
        <p:spPr>
          <a:xfrm>
            <a:off x="5786415" y="714356"/>
            <a:ext cx="3357585" cy="5572164"/>
          </a:xfrm>
          <a:prstGeom prst="rect">
            <a:avLst/>
          </a:prstGeom>
        </p:spPr>
      </p:pic>
    </p:spTree>
  </p:cSld>
  <p:clrMapOvr>
    <a:masterClrMapping/>
  </p:clrMapOvr>
  <p:transition advClick="0" advTm="10000">
    <p:strips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42918"/>
            <a:ext cx="9144000" cy="4786345"/>
          </a:xfrm>
        </p:spPr>
        <p:txBody>
          <a:bodyPr>
            <a:normAutofit/>
          </a:bodyPr>
          <a:lstStyle/>
          <a:p>
            <a:pPr algn="ctr">
              <a:buNone/>
            </a:pPr>
            <a:r>
              <a:rPr lang="es-MX" sz="4000" dirty="0">
                <a:solidFill>
                  <a:srgbClr val="00FF00"/>
                </a:solidFill>
                <a:latin typeface="Berlin Sans FB Demi" pitchFamily="34" charset="0"/>
                <a:cs typeface="Arial" pitchFamily="34" charset="0"/>
              </a:rPr>
              <a:t>Ambas se relacionan entre si, pues cuando las utilidades no distribuidas y las reservas de depreciación no se reinvierten en la propia empresa</a:t>
            </a:r>
            <a:r>
              <a:rPr lang="es-MX" sz="4000" dirty="0" smtClean="0">
                <a:solidFill>
                  <a:srgbClr val="00FF00"/>
                </a:solidFill>
                <a:latin typeface="Berlin Sans FB Demi" pitchFamily="34" charset="0"/>
                <a:cs typeface="Arial" pitchFamily="34" charset="0"/>
              </a:rPr>
              <a:t>,</a:t>
            </a:r>
            <a:endParaRPr lang="es-MX" sz="4000" dirty="0">
              <a:solidFill>
                <a:srgbClr val="00FF00"/>
              </a:solidFill>
              <a:latin typeface="Berlin Sans FB Demi" pitchFamily="34" charset="0"/>
              <a:cs typeface="Arial" pitchFamily="34" charset="0"/>
            </a:endParaRPr>
          </a:p>
          <a:p>
            <a:endParaRPr lang="es-MX" dirty="0"/>
          </a:p>
        </p:txBody>
      </p:sp>
      <p:pic>
        <p:nvPicPr>
          <p:cNvPr id="4" name="3 Imagen" descr="bolsa.gif"/>
          <p:cNvPicPr>
            <a:picLocks noChangeAspect="1"/>
          </p:cNvPicPr>
          <p:nvPr/>
        </p:nvPicPr>
        <p:blipFill>
          <a:blip r:embed="rId3" cstate="print"/>
          <a:stretch>
            <a:fillRect/>
          </a:stretch>
        </p:blipFill>
        <p:spPr>
          <a:xfrm>
            <a:off x="0" y="857232"/>
            <a:ext cx="3357585" cy="5572164"/>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58</a:t>
            </a:fld>
            <a:endParaRPr lang="es-MX"/>
          </a:p>
        </p:txBody>
      </p:sp>
    </p:spTree>
  </p:cSld>
  <p:clrMapOvr>
    <a:masterClrMapping/>
  </p:clrMapOvr>
  <p:transition advClick="0" advTm="10000">
    <p:strips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9144000" cy="4429155"/>
          </a:xfrm>
        </p:spPr>
        <p:txBody>
          <a:bodyPr>
            <a:normAutofit/>
          </a:bodyPr>
          <a:lstStyle/>
          <a:p>
            <a:pPr algn="ctr">
              <a:buNone/>
            </a:pPr>
            <a:r>
              <a:rPr lang="es-MX" sz="4000" dirty="0" smtClean="0">
                <a:solidFill>
                  <a:srgbClr val="FFFF00"/>
                </a:solidFill>
                <a:latin typeface="Berlin Sans FB Demi" pitchFamily="34" charset="0"/>
                <a:cs typeface="Arial" pitchFamily="34" charset="0"/>
              </a:rPr>
              <a:t>pueden afluir al mercado de capitales y establecer una demanda de otros títulos y valores.  Las fuentes internas  de ciertas empresas pasan de esta forma a ser fuentes externas de otras.</a:t>
            </a:r>
            <a:endParaRPr lang="es-MX" sz="4000" dirty="0">
              <a:solidFill>
                <a:srgbClr val="FFFF00"/>
              </a:solidFill>
              <a:latin typeface="Berlin Sans FB Demi" pitchFamily="34" charset="0"/>
              <a:cs typeface="Arial" pitchFamily="34" charset="0"/>
            </a:endParaRPr>
          </a:p>
          <a:p>
            <a:endParaRPr lang="es-MX" dirty="0"/>
          </a:p>
        </p:txBody>
      </p:sp>
      <p:pic>
        <p:nvPicPr>
          <p:cNvPr id="4" name="3 Imagen" descr="bolsa.gif"/>
          <p:cNvPicPr>
            <a:picLocks noChangeAspect="1"/>
          </p:cNvPicPr>
          <p:nvPr/>
        </p:nvPicPr>
        <p:blipFill>
          <a:blip r:embed="rId3" cstate="print"/>
          <a:stretch>
            <a:fillRect/>
          </a:stretch>
        </p:blipFill>
        <p:spPr>
          <a:xfrm>
            <a:off x="0" y="857232"/>
            <a:ext cx="3357585" cy="5572164"/>
          </a:xfrm>
          <a:prstGeom prst="rect">
            <a:avLst/>
          </a:prstGeom>
        </p:spPr>
      </p:pic>
      <p:sp>
        <p:nvSpPr>
          <p:cNvPr id="6" name="5 Marcador de número de diapositiva"/>
          <p:cNvSpPr>
            <a:spLocks noGrp="1"/>
          </p:cNvSpPr>
          <p:nvPr>
            <p:ph type="sldNum" sz="quarter" idx="12"/>
          </p:nvPr>
        </p:nvSpPr>
        <p:spPr/>
        <p:txBody>
          <a:bodyPr/>
          <a:lstStyle/>
          <a:p>
            <a:fld id="{2F9C412B-08EB-49E3-8EB8-1F5F95EFBFF0}" type="slidenum">
              <a:rPr lang="es-MX" smtClean="0"/>
              <a:pPr/>
              <a:t>59</a:t>
            </a:fld>
            <a:endParaRPr lang="es-MX"/>
          </a:p>
        </p:txBody>
      </p:sp>
    </p:spTree>
  </p:cSld>
  <p:clrMapOvr>
    <a:masterClrMapping/>
  </p:clrMapOvr>
  <p:transition advClick="0" advTm="10000">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500042"/>
            <a:ext cx="8329642" cy="5840435"/>
          </a:xfrm>
        </p:spPr>
        <p:txBody>
          <a:bodyPr/>
          <a:lstStyle/>
          <a:p>
            <a:pPr>
              <a:buNone/>
            </a:pPr>
            <a:r>
              <a:rPr lang="es-MX" sz="3600" b="1" dirty="0" smtClean="0"/>
              <a:t>       a) Constitución de la empresa y disposiciones legales</a:t>
            </a:r>
            <a:r>
              <a:rPr lang="es-MX" sz="3600" b="1" dirty="0" smtClean="0">
                <a:solidFill>
                  <a:srgbClr val="FF0000"/>
                </a:solidFill>
              </a:rPr>
              <a:t>… 298</a:t>
            </a:r>
          </a:p>
          <a:p>
            <a:pPr>
              <a:buNone/>
            </a:pPr>
            <a:r>
              <a:rPr lang="es-MX" sz="3600" b="1" dirty="0" smtClean="0"/>
              <a:t>      </a:t>
            </a:r>
            <a:r>
              <a:rPr lang="es-MX" sz="3600" b="1" dirty="0" smtClean="0">
                <a:solidFill>
                  <a:schemeClr val="bg1"/>
                </a:solidFill>
              </a:rPr>
              <a:t>b) Ingeniería y administración</a:t>
            </a:r>
            <a:r>
              <a:rPr lang="es-MX" sz="3600" b="1" dirty="0" smtClean="0">
                <a:solidFill>
                  <a:srgbClr val="FF0000"/>
                </a:solidFill>
              </a:rPr>
              <a:t>… 316</a:t>
            </a:r>
          </a:p>
          <a:p>
            <a:pPr>
              <a:buNone/>
            </a:pPr>
            <a:r>
              <a:rPr lang="es-MX" sz="3600" b="1" dirty="0" smtClean="0">
                <a:solidFill>
                  <a:schemeClr val="bg1"/>
                </a:solidFill>
              </a:rPr>
              <a:t>      c) Instalación y funcionamiento</a:t>
            </a:r>
            <a:r>
              <a:rPr lang="es-MX" sz="3600" b="1" dirty="0" smtClean="0">
                <a:solidFill>
                  <a:srgbClr val="FF0000"/>
                </a:solidFill>
              </a:rPr>
              <a:t>… 326</a:t>
            </a:r>
          </a:p>
          <a:p>
            <a:pPr>
              <a:buNone/>
            </a:pPr>
            <a:r>
              <a:rPr lang="es-MX" sz="3600" b="1" dirty="0" smtClean="0">
                <a:solidFill>
                  <a:schemeClr val="bg1"/>
                </a:solidFill>
              </a:rPr>
              <a:t>       d) Petición de propuestas</a:t>
            </a:r>
            <a:r>
              <a:rPr lang="es-MX" sz="3600" b="1" dirty="0" smtClean="0">
                <a:solidFill>
                  <a:srgbClr val="FF0000"/>
                </a:solidFill>
              </a:rPr>
              <a:t>… 332</a:t>
            </a:r>
          </a:p>
          <a:p>
            <a:pPr>
              <a:buNone/>
            </a:pPr>
            <a:r>
              <a:rPr lang="es-MX" sz="3600" b="1" dirty="0" smtClean="0">
                <a:solidFill>
                  <a:schemeClr val="bg1"/>
                </a:solidFill>
              </a:rPr>
              <a:t> II. ARREGLOS ADMINISTRATIVOS PARA PROYECTOS DEL SECTOR PÚBLICO</a:t>
            </a:r>
            <a:r>
              <a:rPr lang="es-MX" sz="3600" b="1" dirty="0" smtClean="0">
                <a:solidFill>
                  <a:srgbClr val="FF0000"/>
                </a:solidFill>
              </a:rPr>
              <a:t>… 337</a:t>
            </a:r>
          </a:p>
          <a:p>
            <a:pPr>
              <a:buNone/>
            </a:pPr>
            <a:r>
              <a:rPr lang="es-MX" dirty="0" smtClean="0"/>
              <a:t> </a:t>
            </a:r>
            <a:endParaRPr lang="es-MX" dirty="0"/>
          </a:p>
        </p:txBody>
      </p:sp>
      <p:sp>
        <p:nvSpPr>
          <p:cNvPr id="4" name="3 Marcador de número de diapositiva"/>
          <p:cNvSpPr>
            <a:spLocks noGrp="1"/>
          </p:cNvSpPr>
          <p:nvPr>
            <p:ph type="sldNum" sz="quarter" idx="12"/>
          </p:nvPr>
        </p:nvSpPr>
        <p:spPr/>
        <p:txBody>
          <a:bodyPr/>
          <a:lstStyle/>
          <a:p>
            <a:fld id="{2F9C412B-08EB-49E3-8EB8-1F5F95EFBFF0}" type="slidenum">
              <a:rPr lang="es-MX" smtClean="0"/>
              <a:pPr/>
              <a:t>6</a:t>
            </a:fld>
            <a:endParaRPr lang="es-MX"/>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071546"/>
            <a:ext cx="9144000" cy="3929090"/>
          </a:xfrm>
        </p:spPr>
        <p:txBody>
          <a:bodyPr>
            <a:noAutofit/>
          </a:bodyPr>
          <a:lstStyle/>
          <a:p>
            <a:pPr algn="ctr">
              <a:buNone/>
            </a:pPr>
            <a:r>
              <a:rPr lang="es-MX" sz="4000" dirty="0" smtClean="0">
                <a:solidFill>
                  <a:srgbClr val="00FF00"/>
                </a:solidFill>
                <a:latin typeface="Berlin Sans FB Demi" pitchFamily="34" charset="0"/>
                <a:cs typeface="Arial" pitchFamily="34" charset="0"/>
              </a:rPr>
              <a:t>Es </a:t>
            </a:r>
            <a:r>
              <a:rPr lang="es-MX" sz="4000" dirty="0">
                <a:solidFill>
                  <a:srgbClr val="00FF00"/>
                </a:solidFill>
                <a:latin typeface="Berlin Sans FB Demi" pitchFamily="34" charset="0"/>
                <a:cs typeface="Arial" pitchFamily="34" charset="0"/>
              </a:rPr>
              <a:t>obvio que el financiamiento basado en fuentes internas solo será posible cuando el proyecto es desarrollado por una empresa ya existente. </a:t>
            </a:r>
          </a:p>
        </p:txBody>
      </p:sp>
      <p:pic>
        <p:nvPicPr>
          <p:cNvPr id="5" name="4 Imagen" descr="bolsa.gif"/>
          <p:cNvPicPr>
            <a:picLocks noChangeAspect="1"/>
          </p:cNvPicPr>
          <p:nvPr/>
        </p:nvPicPr>
        <p:blipFill>
          <a:blip r:embed="rId3" cstate="print"/>
          <a:stretch>
            <a:fillRect/>
          </a:stretch>
        </p:blipFill>
        <p:spPr>
          <a:xfrm>
            <a:off x="5786415" y="714356"/>
            <a:ext cx="3357585" cy="5572164"/>
          </a:xfrm>
          <a:prstGeom prst="rect">
            <a:avLst/>
          </a:prstGeom>
        </p:spPr>
      </p:pic>
      <p:sp>
        <p:nvSpPr>
          <p:cNvPr id="7" name="6 Marcador de número de diapositiva"/>
          <p:cNvSpPr>
            <a:spLocks noGrp="1"/>
          </p:cNvSpPr>
          <p:nvPr>
            <p:ph type="sldNum" sz="quarter" idx="12"/>
          </p:nvPr>
        </p:nvSpPr>
        <p:spPr/>
        <p:txBody>
          <a:bodyPr/>
          <a:lstStyle/>
          <a:p>
            <a:fld id="{2F9C412B-08EB-49E3-8EB8-1F5F95EFBFF0}" type="slidenum">
              <a:rPr lang="es-MX" smtClean="0"/>
              <a:pPr/>
              <a:t>60</a:t>
            </a:fld>
            <a:endParaRPr lang="es-MX"/>
          </a:p>
        </p:txBody>
      </p:sp>
    </p:spTree>
  </p:cSld>
  <p:clrMapOvr>
    <a:masterClrMapping/>
  </p:clrMapOvr>
  <p:transition advClick="0" advTm="10000">
    <p:strip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14356"/>
            <a:ext cx="9144000" cy="4857784"/>
          </a:xfrm>
        </p:spPr>
        <p:txBody>
          <a:bodyPr>
            <a:noAutofit/>
          </a:bodyPr>
          <a:lstStyle/>
          <a:p>
            <a:pPr algn="ctr">
              <a:buNone/>
            </a:pPr>
            <a:r>
              <a:rPr lang="es-MX" sz="4000" dirty="0" smtClean="0">
                <a:solidFill>
                  <a:srgbClr val="FFFF00"/>
                </a:solidFill>
                <a:latin typeface="Berlin Sans FB Demi" pitchFamily="34" charset="0"/>
                <a:cs typeface="Arial" pitchFamily="34" charset="0"/>
              </a:rPr>
              <a:t>Las </a:t>
            </a:r>
            <a:r>
              <a:rPr lang="es-MX" sz="4000" dirty="0">
                <a:solidFill>
                  <a:srgbClr val="FFFF00"/>
                </a:solidFill>
                <a:latin typeface="Berlin Sans FB Demi" pitchFamily="34" charset="0"/>
                <a:cs typeface="Arial" pitchFamily="34" charset="0"/>
              </a:rPr>
              <a:t>utilidades retenidas representan lo que resta de las utilidades netas </a:t>
            </a:r>
            <a:r>
              <a:rPr lang="es-MX" sz="4000" dirty="0" smtClean="0">
                <a:solidFill>
                  <a:srgbClr val="FFFF00"/>
                </a:solidFill>
                <a:latin typeface="Berlin Sans FB Demi" pitchFamily="34" charset="0"/>
                <a:cs typeface="Arial" pitchFamily="34" charset="0"/>
              </a:rPr>
              <a:t>totales</a:t>
            </a:r>
            <a:r>
              <a:rPr lang="es-MX" sz="2800" dirty="0" smtClean="0">
                <a:latin typeface="Berlin Sans FB Demi" pitchFamily="34" charset="0"/>
                <a:cs typeface="Arial" pitchFamily="34" charset="0"/>
              </a:rPr>
              <a:t>[4]</a:t>
            </a:r>
            <a:r>
              <a:rPr lang="es-MX" sz="4000" dirty="0" smtClean="0">
                <a:solidFill>
                  <a:srgbClr val="FFFF00"/>
                </a:solidFill>
                <a:latin typeface="Berlin Sans FB Demi" pitchFamily="34" charset="0"/>
                <a:cs typeface="Arial" pitchFamily="34" charset="0"/>
              </a:rPr>
              <a:t> </a:t>
            </a:r>
            <a:r>
              <a:rPr lang="es-MX" sz="4000" dirty="0">
                <a:solidFill>
                  <a:srgbClr val="FFFF00"/>
                </a:solidFill>
                <a:latin typeface="Berlin Sans FB Demi" pitchFamily="34" charset="0"/>
                <a:cs typeface="Arial" pitchFamily="34" charset="0"/>
              </a:rPr>
              <a:t>después de pagar impuestos, dividendos o participaciones, y constituyen una clara fuente de generación de ahorros. </a:t>
            </a:r>
          </a:p>
        </p:txBody>
      </p:sp>
      <p:pic>
        <p:nvPicPr>
          <p:cNvPr id="5" name="4 Imagen" descr="bolsa.gif"/>
          <p:cNvPicPr>
            <a:picLocks noChangeAspect="1"/>
          </p:cNvPicPr>
          <p:nvPr/>
        </p:nvPicPr>
        <p:blipFill>
          <a:blip r:embed="rId3" cstate="print"/>
          <a:stretch>
            <a:fillRect/>
          </a:stretch>
        </p:blipFill>
        <p:spPr>
          <a:xfrm>
            <a:off x="5786415" y="714356"/>
            <a:ext cx="3357585" cy="5572164"/>
          </a:xfrm>
          <a:prstGeom prst="rect">
            <a:avLst/>
          </a:prstGeom>
        </p:spPr>
      </p:pic>
      <p:sp>
        <p:nvSpPr>
          <p:cNvPr id="7" name="6 Marcador de número de diapositiva"/>
          <p:cNvSpPr>
            <a:spLocks noGrp="1"/>
          </p:cNvSpPr>
          <p:nvPr>
            <p:ph type="sldNum" sz="quarter" idx="12"/>
          </p:nvPr>
        </p:nvSpPr>
        <p:spPr/>
        <p:txBody>
          <a:bodyPr/>
          <a:lstStyle/>
          <a:p>
            <a:fld id="{2F9C412B-08EB-49E3-8EB8-1F5F95EFBFF0}" type="slidenum">
              <a:rPr lang="es-MX" smtClean="0"/>
              <a:pPr/>
              <a:t>61</a:t>
            </a:fld>
            <a:endParaRPr lang="es-MX"/>
          </a:p>
        </p:txBody>
      </p:sp>
      <p:sp>
        <p:nvSpPr>
          <p:cNvPr id="6" name="5 Marcador de pie de página"/>
          <p:cNvSpPr>
            <a:spLocks noGrp="1"/>
          </p:cNvSpPr>
          <p:nvPr>
            <p:ph type="ftr" sz="quarter" idx="11"/>
          </p:nvPr>
        </p:nvSpPr>
        <p:spPr>
          <a:xfrm>
            <a:off x="0" y="6423045"/>
            <a:ext cx="9144000" cy="434955"/>
          </a:xfrm>
        </p:spPr>
        <p:txBody>
          <a:bodyPr/>
          <a:lstStyle/>
          <a:p>
            <a:r>
              <a:rPr lang="es-MX" dirty="0" smtClean="0"/>
              <a:t>4] Descontadas la depreciación y otras reservas.</a:t>
            </a:r>
          </a:p>
          <a:p>
            <a:endParaRPr lang="es-MX" dirty="0"/>
          </a:p>
        </p:txBody>
      </p:sp>
    </p:spTree>
  </p:cSld>
  <p:clrMapOvr>
    <a:masterClrMapping/>
  </p:clrMapOvr>
  <p:transition advClick="0" advTm="10000">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9144000" cy="4286280"/>
          </a:xfrm>
        </p:spPr>
        <p:txBody>
          <a:bodyPr>
            <a:normAutofit/>
          </a:bodyPr>
          <a:lstStyle/>
          <a:p>
            <a:pPr algn="ctr">
              <a:buNone/>
            </a:pPr>
            <a:r>
              <a:rPr lang="es-MX" sz="4000" dirty="0">
                <a:solidFill>
                  <a:srgbClr val="00FF00"/>
                </a:solidFill>
                <a:latin typeface="Berlin Sans FB Demi" pitchFamily="34" charset="0"/>
                <a:cs typeface="Arial" pitchFamily="34" charset="0"/>
              </a:rPr>
              <a:t>Entre las otras fuentes internas, las mas importantes son las que corresponden a las reservas de depreciación y las efectuadas para compensar el agotamiento de los recursos </a:t>
            </a:r>
            <a:r>
              <a:rPr lang="es-MX" sz="4000" dirty="0" smtClean="0">
                <a:solidFill>
                  <a:srgbClr val="00FF00"/>
                </a:solidFill>
                <a:latin typeface="Berlin Sans FB Demi" pitchFamily="34" charset="0"/>
                <a:cs typeface="Arial" pitchFamily="34" charset="0"/>
              </a:rPr>
              <a:t>naturales</a:t>
            </a:r>
            <a:r>
              <a:rPr lang="es-MX" sz="2800" dirty="0" smtClean="0">
                <a:latin typeface="Berlin Sans FB Demi" pitchFamily="34" charset="0"/>
                <a:cs typeface="Arial" pitchFamily="34" charset="0"/>
              </a:rPr>
              <a:t>[5]</a:t>
            </a:r>
            <a:r>
              <a:rPr lang="es-MX" sz="4000" dirty="0" smtClean="0">
                <a:solidFill>
                  <a:srgbClr val="00FF00"/>
                </a:solidFill>
                <a:latin typeface="Berlin Sans FB Demi" pitchFamily="34" charset="0"/>
                <a:cs typeface="Arial" pitchFamily="34" charset="0"/>
              </a:rPr>
              <a:t>.</a:t>
            </a:r>
            <a:endParaRPr lang="es-MX" sz="4000" dirty="0">
              <a:solidFill>
                <a:srgbClr val="00FF00"/>
              </a:solidFill>
              <a:latin typeface="Berlin Sans FB Demi" pitchFamily="34" charset="0"/>
              <a:cs typeface="Arial" pitchFamily="34" charset="0"/>
            </a:endParaRPr>
          </a:p>
          <a:p>
            <a:endParaRPr lang="es-MX" dirty="0">
              <a:solidFill>
                <a:srgbClr val="FF0000"/>
              </a:solidFill>
            </a:endParaRPr>
          </a:p>
        </p:txBody>
      </p:sp>
      <p:pic>
        <p:nvPicPr>
          <p:cNvPr id="5" name="4 Imagen" descr="bolsa.gif"/>
          <p:cNvPicPr>
            <a:picLocks noChangeAspect="1"/>
          </p:cNvPicPr>
          <p:nvPr/>
        </p:nvPicPr>
        <p:blipFill>
          <a:blip r:embed="rId3" cstate="print"/>
          <a:stretch>
            <a:fillRect/>
          </a:stretch>
        </p:blipFill>
        <p:spPr>
          <a:xfrm>
            <a:off x="0" y="857232"/>
            <a:ext cx="3357585" cy="5572164"/>
          </a:xfrm>
          <a:prstGeom prst="rect">
            <a:avLst/>
          </a:prstGeom>
        </p:spPr>
      </p:pic>
      <p:sp>
        <p:nvSpPr>
          <p:cNvPr id="7" name="6 Marcador de número de diapositiva"/>
          <p:cNvSpPr>
            <a:spLocks noGrp="1"/>
          </p:cNvSpPr>
          <p:nvPr>
            <p:ph type="sldNum" sz="quarter" idx="12"/>
          </p:nvPr>
        </p:nvSpPr>
        <p:spPr/>
        <p:txBody>
          <a:bodyPr/>
          <a:lstStyle/>
          <a:p>
            <a:fld id="{2F9C412B-08EB-49E3-8EB8-1F5F95EFBFF0}" type="slidenum">
              <a:rPr lang="es-MX" smtClean="0"/>
              <a:pPr/>
              <a:t>62</a:t>
            </a:fld>
            <a:endParaRPr lang="es-MX"/>
          </a:p>
        </p:txBody>
      </p:sp>
      <p:sp>
        <p:nvSpPr>
          <p:cNvPr id="6" name="5 Marcador de pie de página"/>
          <p:cNvSpPr>
            <a:spLocks noGrp="1"/>
          </p:cNvSpPr>
          <p:nvPr>
            <p:ph type="ftr" sz="quarter" idx="11"/>
          </p:nvPr>
        </p:nvSpPr>
        <p:spPr>
          <a:xfrm>
            <a:off x="0" y="6000768"/>
            <a:ext cx="9144000" cy="857232"/>
          </a:xfrm>
        </p:spPr>
        <p:txBody>
          <a:bodyPr/>
          <a:lstStyle/>
          <a:p>
            <a:r>
              <a:rPr lang="es-MX" dirty="0" smtClean="0"/>
              <a:t>5] Las empresas suelen constituir reservas de otros tipos que, sumadas a las anteriores, constituyen también recursos disponibles para </a:t>
            </a:r>
            <a:r>
              <a:rPr lang="es-MX" dirty="0" err="1" smtClean="0"/>
              <a:t>invercio</a:t>
            </a:r>
            <a:r>
              <a:rPr lang="es-MX" dirty="0" smtClean="0"/>
              <a:t> (por ejemplo, previsión social para el personal.)</a:t>
            </a:r>
          </a:p>
          <a:p>
            <a:endParaRPr lang="es-MX" dirty="0"/>
          </a:p>
        </p:txBody>
      </p:sp>
    </p:spTree>
  </p:cSld>
  <p:clrMapOvr>
    <a:masterClrMapping/>
  </p:clrMapOvr>
  <p:transition advClick="0" advTm="10000">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4" name="3 Imagen" descr="07.gif"/>
          <p:cNvPicPr>
            <a:picLocks noChangeAspect="1"/>
          </p:cNvPicPr>
          <p:nvPr/>
        </p:nvPicPr>
        <p:blipFill>
          <a:blip r:embed="rId3" cstate="print"/>
          <a:stretch>
            <a:fillRect/>
          </a:stretch>
        </p:blipFill>
        <p:spPr>
          <a:xfrm>
            <a:off x="5772135" y="4048112"/>
            <a:ext cx="3371865" cy="2809888"/>
          </a:xfrm>
          <a:prstGeom prst="rect">
            <a:avLst/>
          </a:prstGeom>
        </p:spPr>
      </p:pic>
      <p:sp>
        <p:nvSpPr>
          <p:cNvPr id="3" name="2 Subtítulo"/>
          <p:cNvSpPr>
            <a:spLocks noGrp="1"/>
          </p:cNvSpPr>
          <p:nvPr>
            <p:ph type="subTitle" idx="1"/>
          </p:nvPr>
        </p:nvSpPr>
        <p:spPr>
          <a:xfrm>
            <a:off x="0" y="1142984"/>
            <a:ext cx="9144000" cy="3857652"/>
          </a:xfrm>
        </p:spPr>
        <p:txBody>
          <a:bodyPr>
            <a:normAutofit/>
          </a:bodyPr>
          <a:lstStyle/>
          <a:p>
            <a:r>
              <a:rPr lang="es-MX" sz="4000" dirty="0">
                <a:solidFill>
                  <a:srgbClr val="FFFF00"/>
                </a:solidFill>
                <a:latin typeface="Berlin Sans FB Demi" pitchFamily="34" charset="0"/>
                <a:cs typeface="Arial" pitchFamily="34" charset="0"/>
              </a:rPr>
              <a:t>Las principales fuentes externas de financiamiento son los prestamos de diversos tipos y los aportes de capitales en formas de acciones ordinarias o preferentes. </a:t>
            </a:r>
          </a:p>
          <a:p>
            <a:endParaRPr lang="es-MX" sz="4000" dirty="0">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63</a:t>
            </a:fld>
            <a:endParaRPr lang="es-MX"/>
          </a:p>
        </p:txBody>
      </p:sp>
    </p:spTree>
  </p:cSld>
  <p:clrMapOvr>
    <a:masterClrMapping/>
  </p:clrMapOvr>
  <p:transition advClick="0" advTm="10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4" name="3 Imagen" descr="07.gif"/>
          <p:cNvPicPr>
            <a:picLocks noChangeAspect="1"/>
          </p:cNvPicPr>
          <p:nvPr/>
        </p:nvPicPr>
        <p:blipFill>
          <a:blip r:embed="rId3" cstate="print"/>
          <a:stretch>
            <a:fillRect/>
          </a:stretch>
        </p:blipFill>
        <p:spPr>
          <a:xfrm>
            <a:off x="5772135" y="4048112"/>
            <a:ext cx="3371865" cy="2809888"/>
          </a:xfrm>
          <a:prstGeom prst="rect">
            <a:avLst/>
          </a:prstGeom>
        </p:spPr>
      </p:pic>
      <p:sp>
        <p:nvSpPr>
          <p:cNvPr id="3" name="2 Subtítulo"/>
          <p:cNvSpPr>
            <a:spLocks noGrp="1"/>
          </p:cNvSpPr>
          <p:nvPr>
            <p:ph type="subTitle" idx="1"/>
          </p:nvPr>
        </p:nvSpPr>
        <p:spPr>
          <a:xfrm>
            <a:off x="0" y="714356"/>
            <a:ext cx="9144000" cy="4643470"/>
          </a:xfrm>
        </p:spPr>
        <p:txBody>
          <a:bodyPr>
            <a:normAutofit/>
          </a:bodyPr>
          <a:lstStyle/>
          <a:p>
            <a:r>
              <a:rPr lang="es-MX" sz="4000" dirty="0" smtClean="0">
                <a:solidFill>
                  <a:srgbClr val="00FF00"/>
                </a:solidFill>
                <a:latin typeface="Berlin Sans FB Demi" pitchFamily="34" charset="0"/>
                <a:cs typeface="Arial" pitchFamily="34" charset="0"/>
              </a:rPr>
              <a:t>Puede </a:t>
            </a:r>
            <a:r>
              <a:rPr lang="es-MX" sz="4000" dirty="0">
                <a:solidFill>
                  <a:srgbClr val="00FF00"/>
                </a:solidFill>
                <a:latin typeface="Berlin Sans FB Demi" pitchFamily="34" charset="0"/>
                <a:cs typeface="Arial" pitchFamily="34" charset="0"/>
              </a:rPr>
              <a:t>también establecerse una diferencia entre el acceso a las fuentes externas sin intermediarios financieros (venta directa de acciones o bonos al público) o con ellos (bancos, compañías de seguros, oficinas de banca, corredores de bolsa, etc.)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64</a:t>
            </a:fld>
            <a:endParaRPr lang="es-MX"/>
          </a:p>
        </p:txBody>
      </p:sp>
    </p:spTree>
  </p:cSld>
  <p:clrMapOvr>
    <a:masterClrMapping/>
  </p:clrMapOvr>
  <p:transition advClick="0" advTm="10000">
    <p:strip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3" name="2 Imagen" descr="07.gif"/>
          <p:cNvPicPr>
            <a:picLocks noChangeAspect="1"/>
          </p:cNvPicPr>
          <p:nvPr/>
        </p:nvPicPr>
        <p:blipFill>
          <a:blip r:embed="rId3" cstate="print"/>
          <a:stretch>
            <a:fillRect/>
          </a:stretch>
        </p:blipFill>
        <p:spPr>
          <a:xfrm>
            <a:off x="5772135" y="4048112"/>
            <a:ext cx="3371865" cy="2809888"/>
          </a:xfrm>
          <a:prstGeom prst="rect">
            <a:avLst/>
          </a:prstGeom>
        </p:spPr>
      </p:pic>
      <p:sp>
        <p:nvSpPr>
          <p:cNvPr id="4" name="3 Marcador de contenido"/>
          <p:cNvSpPr>
            <a:spLocks noGrp="1"/>
          </p:cNvSpPr>
          <p:nvPr>
            <p:ph idx="1"/>
          </p:nvPr>
        </p:nvSpPr>
        <p:spPr>
          <a:xfrm>
            <a:off x="0" y="642918"/>
            <a:ext cx="9144000" cy="5000660"/>
          </a:xfrm>
        </p:spPr>
        <p:txBody>
          <a:bodyPr>
            <a:normAutofit/>
          </a:bodyPr>
          <a:lstStyle/>
          <a:p>
            <a:pPr algn="ctr">
              <a:buNone/>
            </a:pPr>
            <a:r>
              <a:rPr lang="es-MX" sz="4000" dirty="0">
                <a:solidFill>
                  <a:srgbClr val="FFFF00"/>
                </a:solidFill>
                <a:latin typeface="Berlin Sans FB Demi" pitchFamily="34" charset="0"/>
                <a:cs typeface="Arial" pitchFamily="34" charset="0"/>
              </a:rPr>
              <a:t>Los prestamos se suelen clasificar en tres grupos, según el plazo de vencimiento de los compromisos: créditos corrientes (hasta un año), intermedios (de uno a diez años) y a largo plazo (mas de diez años).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65</a:t>
            </a:fld>
            <a:endParaRPr lang="es-MX"/>
          </a:p>
        </p:txBody>
      </p:sp>
    </p:spTree>
  </p:cSld>
  <p:clrMapOvr>
    <a:masterClrMapping/>
  </p:clrMapOvr>
  <p:transition advClick="0" advTm="10000">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3" name="2 Imagen" descr="07.gif"/>
          <p:cNvPicPr>
            <a:picLocks noChangeAspect="1"/>
          </p:cNvPicPr>
          <p:nvPr/>
        </p:nvPicPr>
        <p:blipFill>
          <a:blip r:embed="rId3" cstate="print"/>
          <a:stretch>
            <a:fillRect/>
          </a:stretch>
        </p:blipFill>
        <p:spPr>
          <a:xfrm>
            <a:off x="5772135" y="4048112"/>
            <a:ext cx="3371865" cy="2809888"/>
          </a:xfrm>
          <a:prstGeom prst="rect">
            <a:avLst/>
          </a:prstGeom>
        </p:spPr>
      </p:pic>
      <p:sp>
        <p:nvSpPr>
          <p:cNvPr id="4" name="3 Marcador de contenido"/>
          <p:cNvSpPr>
            <a:spLocks noGrp="1"/>
          </p:cNvSpPr>
          <p:nvPr>
            <p:ph idx="1"/>
          </p:nvPr>
        </p:nvSpPr>
        <p:spPr>
          <a:xfrm>
            <a:off x="0" y="428604"/>
            <a:ext cx="9144000" cy="4786346"/>
          </a:xfrm>
        </p:spPr>
        <p:txBody>
          <a:bodyPr>
            <a:normAutofit lnSpcReduction="10000"/>
          </a:bodyPr>
          <a:lstStyle/>
          <a:p>
            <a:pPr algn="ctr">
              <a:buNone/>
            </a:pPr>
            <a:r>
              <a:rPr lang="es-MX" sz="4000" dirty="0" smtClean="0">
                <a:solidFill>
                  <a:srgbClr val="00FF00"/>
                </a:solidFill>
                <a:latin typeface="Berlin Sans FB Demi" pitchFamily="34" charset="0"/>
                <a:cs typeface="Arial" pitchFamily="34" charset="0"/>
              </a:rPr>
              <a:t>Los </a:t>
            </a:r>
            <a:r>
              <a:rPr lang="es-MX" sz="4000" dirty="0">
                <a:solidFill>
                  <a:srgbClr val="00FF00"/>
                </a:solidFill>
                <a:latin typeface="Berlin Sans FB Demi" pitchFamily="34" charset="0"/>
                <a:cs typeface="Arial" pitchFamily="34" charset="0"/>
              </a:rPr>
              <a:t>créditos corrientes (bancarios o entre empresas) se utilizan para financiar parte del capital de trabajo, o para suplirlo cuando por ejemplo hay variaciones estacionales en el funcionamiento de la empresa. Los otros se utilizan para financiar la inversión fija.</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66</a:t>
            </a:fld>
            <a:endParaRPr lang="es-MX"/>
          </a:p>
        </p:txBody>
      </p:sp>
    </p:spTree>
  </p:cSld>
  <p:clrMapOvr>
    <a:masterClrMapping/>
  </p:clrMapOvr>
  <p:transition advClick="0" advTm="10000">
    <p:strips dir="l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3" name="2 Imagen" descr="07.gif"/>
          <p:cNvPicPr>
            <a:picLocks noChangeAspect="1"/>
          </p:cNvPicPr>
          <p:nvPr/>
        </p:nvPicPr>
        <p:blipFill>
          <a:blip r:embed="rId3" cstate="print"/>
          <a:stretch>
            <a:fillRect/>
          </a:stretch>
        </p:blipFill>
        <p:spPr>
          <a:xfrm>
            <a:off x="5772135" y="4048112"/>
            <a:ext cx="3371865" cy="2809888"/>
          </a:xfrm>
          <a:prstGeom prst="rect">
            <a:avLst/>
          </a:prstGeom>
        </p:spPr>
      </p:pic>
      <p:sp>
        <p:nvSpPr>
          <p:cNvPr id="4" name="3 Marcador de contenido"/>
          <p:cNvSpPr>
            <a:spLocks noGrp="1"/>
          </p:cNvSpPr>
          <p:nvPr>
            <p:ph idx="1"/>
          </p:nvPr>
        </p:nvSpPr>
        <p:spPr>
          <a:xfrm>
            <a:off x="0" y="1000108"/>
            <a:ext cx="9144000" cy="4786346"/>
          </a:xfrm>
        </p:spPr>
        <p:txBody>
          <a:bodyPr>
            <a:normAutofit/>
          </a:bodyPr>
          <a:lstStyle/>
          <a:p>
            <a:pPr algn="ctr">
              <a:buNone/>
            </a:pPr>
            <a:r>
              <a:rPr lang="es-MX" sz="4000" dirty="0">
                <a:solidFill>
                  <a:srgbClr val="FFFF00"/>
                </a:solidFill>
                <a:latin typeface="Berlin Sans FB Demi" pitchFamily="34" charset="0"/>
                <a:cs typeface="Arial" pitchFamily="34" charset="0"/>
              </a:rPr>
              <a:t>Las acciones pueden ser ordinarias o preferentes y son similares en cuanto las dos representan títulos de propiedad de la empresa. </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67</a:t>
            </a:fld>
            <a:endParaRPr lang="es-MX"/>
          </a:p>
        </p:txBody>
      </p:sp>
    </p:spTree>
  </p:cSld>
  <p:clrMapOvr>
    <a:masterClrMapping/>
  </p:clrMapOvr>
  <p:transition advClick="0" advTm="10000">
    <p:strips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3" name="2 Imagen" descr="07.gif"/>
          <p:cNvPicPr>
            <a:picLocks noChangeAspect="1"/>
          </p:cNvPicPr>
          <p:nvPr/>
        </p:nvPicPr>
        <p:blipFill>
          <a:blip r:embed="rId3" cstate="print"/>
          <a:stretch>
            <a:fillRect/>
          </a:stretch>
        </p:blipFill>
        <p:spPr>
          <a:xfrm>
            <a:off x="5772135" y="4048112"/>
            <a:ext cx="3371865" cy="2809888"/>
          </a:xfrm>
          <a:prstGeom prst="rect">
            <a:avLst/>
          </a:prstGeom>
        </p:spPr>
      </p:pic>
      <p:sp>
        <p:nvSpPr>
          <p:cNvPr id="4" name="3 Marcador de contenido"/>
          <p:cNvSpPr>
            <a:spLocks noGrp="1"/>
          </p:cNvSpPr>
          <p:nvPr>
            <p:ph idx="1"/>
          </p:nvPr>
        </p:nvSpPr>
        <p:spPr>
          <a:xfrm>
            <a:off x="0" y="285728"/>
            <a:ext cx="9144000" cy="4929222"/>
          </a:xfrm>
        </p:spPr>
        <p:txBody>
          <a:bodyPr>
            <a:normAutofit/>
          </a:bodyPr>
          <a:lstStyle/>
          <a:p>
            <a:pPr algn="ctr">
              <a:buNone/>
            </a:pPr>
            <a:r>
              <a:rPr lang="es-MX" sz="4000" dirty="0" smtClean="0">
                <a:solidFill>
                  <a:srgbClr val="00FF00"/>
                </a:solidFill>
                <a:latin typeface="Berlin Sans FB Demi" pitchFamily="34" charset="0"/>
                <a:cs typeface="Arial" pitchFamily="34" charset="0"/>
              </a:rPr>
              <a:t>La </a:t>
            </a:r>
            <a:r>
              <a:rPr lang="es-MX" sz="4000" dirty="0">
                <a:solidFill>
                  <a:srgbClr val="00FF00"/>
                </a:solidFill>
                <a:latin typeface="Berlin Sans FB Demi" pitchFamily="34" charset="0"/>
                <a:cs typeface="Arial" pitchFamily="34" charset="0"/>
              </a:rPr>
              <a:t>diferencia esencial entre ambos tipos estriba en la prioridad que las acciones preferentes tienen  en cuanto a la distribución de las utilidades y a la recuperación del capital en caso de fracaso y liquidación de la empresa.</a:t>
            </a: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68</a:t>
            </a:fld>
            <a:endParaRPr lang="es-MX"/>
          </a:p>
        </p:txBody>
      </p:sp>
    </p:spTree>
  </p:cSld>
  <p:clrMapOvr>
    <a:masterClrMapping/>
  </p:clrMapOvr>
  <p:transition advClick="0" advTm="10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3 Marcador de contenido"/>
          <p:cNvSpPr>
            <a:spLocks noGrp="1"/>
          </p:cNvSpPr>
          <p:nvPr>
            <p:ph idx="1"/>
          </p:nvPr>
        </p:nvSpPr>
        <p:spPr>
          <a:xfrm>
            <a:off x="285720" y="4857760"/>
            <a:ext cx="8143932" cy="2285992"/>
          </a:xfrm>
        </p:spPr>
        <p:txBody>
          <a:bodyPr>
            <a:normAutofit/>
            <a:scene3d>
              <a:camera prst="orthographicFront"/>
              <a:lightRig rig="soft" dir="t">
                <a:rot lat="0" lon="0" rev="10800000"/>
              </a:lightRig>
            </a:scene3d>
            <a:sp3d>
              <a:bevelT w="27940" h="12700"/>
              <a:contourClr>
                <a:srgbClr val="DDDDDD"/>
              </a:contourClr>
            </a:sp3d>
          </a:bodyPr>
          <a:lstStyle/>
          <a:p>
            <a:pPr lvl="0">
              <a:buNone/>
            </a:pPr>
            <a:r>
              <a:rPr lang="es-MX" sz="4800" b="1" spc="150" dirty="0" smtClean="0">
                <a:ln w="11430"/>
                <a:solidFill>
                  <a:srgbClr val="FF0000"/>
                </a:solidFill>
                <a:effectLst>
                  <a:outerShdw blurRad="50800" dist="38100" algn="l" rotWithShape="0">
                    <a:prstClr val="black">
                      <a:alpha val="40000"/>
                    </a:prstClr>
                  </a:outerShdw>
                  <a:reflection blurRad="6350" stA="60000" endA="900" endPos="58000" dir="5400000" sy="-100000" algn="bl" rotWithShape="0"/>
                </a:effectLst>
                <a:latin typeface="Arial" pitchFamily="34" charset="0"/>
                <a:cs typeface="Arial" pitchFamily="34" charset="0"/>
              </a:rPr>
              <a:t>b) Limitaciones </a:t>
            </a:r>
            <a:r>
              <a:rPr lang="es-MX" sz="4800" b="1" spc="150" dirty="0">
                <a:ln w="11430"/>
                <a:solidFill>
                  <a:srgbClr val="FF0000"/>
                </a:solidFill>
                <a:effectLst>
                  <a:outerShdw blurRad="50800" dist="38100" algn="l" rotWithShape="0">
                    <a:prstClr val="black">
                      <a:alpha val="40000"/>
                    </a:prstClr>
                  </a:outerShdw>
                  <a:reflection blurRad="6350" stA="60000" endA="900" endPos="58000" dir="5400000" sy="-100000" algn="bl" rotWithShape="0"/>
                </a:effectLst>
                <a:latin typeface="Arial" pitchFamily="34" charset="0"/>
                <a:cs typeface="Arial" pitchFamily="34" charset="0"/>
              </a:rPr>
              <a:t>del mercado de capitales</a:t>
            </a:r>
          </a:p>
          <a:p>
            <a:pPr>
              <a:buNone/>
            </a:pPr>
            <a:endParaRPr lang="es-MX" sz="2000" b="1" spc="150" dirty="0">
              <a:ln w="11430"/>
              <a:solidFill>
                <a:srgbClr val="F8F8F8"/>
              </a:solidFill>
              <a:effectLst>
                <a:outerShdw blurRad="25400" algn="tl" rotWithShape="0">
                  <a:srgbClr val="000000">
                    <a:alpha val="43000"/>
                  </a:srgbClr>
                </a:outerShdw>
              </a:effectLst>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69</a:t>
            </a:fld>
            <a:endParaRPr lang="es-MX"/>
          </a:p>
        </p:txBody>
      </p:sp>
    </p:spTree>
  </p:cSld>
  <p:clrMapOvr>
    <a:masterClrMapping/>
  </p:clrMapOvr>
  <p:transition advClick="0" advTm="8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a:stretch>
        </a:blipFill>
        <a:effectLst/>
      </p:bgPr>
    </p:bg>
    <p:spTree>
      <p:nvGrpSpPr>
        <p:cNvPr id="1" name=""/>
        <p:cNvGrpSpPr/>
        <p:nvPr/>
      </p:nvGrpSpPr>
      <p:grpSpPr>
        <a:xfrm>
          <a:off x="0" y="0"/>
          <a:ext cx="0" cy="0"/>
          <a:chOff x="0" y="0"/>
          <a:chExt cx="0" cy="0"/>
        </a:xfrm>
      </p:grpSpPr>
      <p:sp>
        <p:nvSpPr>
          <p:cNvPr id="3" name="2 Rectángulo"/>
          <p:cNvSpPr/>
          <p:nvPr/>
        </p:nvSpPr>
        <p:spPr>
          <a:xfrm>
            <a:off x="357158" y="1142984"/>
            <a:ext cx="8358246" cy="378565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8000" b="1" spc="150" dirty="0" smtClean="0">
                <a:ln w="11430"/>
                <a:solidFill>
                  <a:srgbClr val="FF0066"/>
                </a:solidFill>
                <a:effectLst>
                  <a:outerShdw blurRad="50800" dist="38100" algn="l" rotWithShape="0">
                    <a:prstClr val="black">
                      <a:alpha val="40000"/>
                    </a:prstClr>
                  </a:outerShdw>
                </a:effectLst>
              </a:rPr>
              <a:t>FINANCIAMIENTO </a:t>
            </a:r>
          </a:p>
          <a:p>
            <a:pPr algn="ctr"/>
            <a:r>
              <a:rPr lang="es-MX" sz="8000" b="1" spc="150" dirty="0" smtClean="0">
                <a:ln w="11430"/>
                <a:solidFill>
                  <a:srgbClr val="FF0066"/>
                </a:solidFill>
                <a:effectLst>
                  <a:outerShdw blurRad="50800" dist="38100" algn="l" rotWithShape="0">
                    <a:prstClr val="black">
                      <a:alpha val="40000"/>
                    </a:prstClr>
                  </a:outerShdw>
                </a:effectLst>
              </a:rPr>
              <a:t>DE PROYECTOS </a:t>
            </a:r>
          </a:p>
          <a:p>
            <a:pPr algn="ctr"/>
            <a:r>
              <a:rPr lang="es-MX" sz="8000" b="1" spc="150" dirty="0" smtClean="0">
                <a:ln w="11430"/>
                <a:solidFill>
                  <a:srgbClr val="FF0066"/>
                </a:solidFill>
                <a:effectLst>
                  <a:outerShdw blurRad="50800" dist="38100" algn="l" rotWithShape="0">
                    <a:prstClr val="black">
                      <a:alpha val="40000"/>
                    </a:prstClr>
                  </a:outerShdw>
                </a:effectLst>
              </a:rPr>
              <a:t>ESTATALES</a:t>
            </a:r>
            <a:endParaRPr lang="es-MX" sz="8000" b="1" spc="150" dirty="0">
              <a:ln w="11430"/>
              <a:solidFill>
                <a:srgbClr val="FF0066"/>
              </a:solidFill>
              <a:effectLst>
                <a:outerShdw blurRad="50800" dist="38100" algn="l" rotWithShape="0">
                  <a:prstClr val="black">
                    <a:alpha val="40000"/>
                  </a:prstClr>
                </a:outerShdw>
              </a:effectLst>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7</a:t>
            </a:fld>
            <a:endParaRPr lang="es-MX"/>
          </a:p>
        </p:txBody>
      </p:sp>
    </p:spTree>
  </p:cSld>
  <p:clrMapOvr>
    <a:masterClrMapping/>
  </p:clrMapOvr>
  <p:transition spd="slow" advClick="0"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1" end="1"/>
                                            </p:txEl>
                                          </p:spTgt>
                                        </p:tgtEl>
                                      </p:cBhvr>
                                      <p:by x="150000" y="150000"/>
                                    </p:animScale>
                                  </p:childTnLst>
                                </p:cTn>
                              </p:par>
                              <p:par>
                                <p:cTn id="9" presetID="6" presetClass="emph" presetSubtype="0" fill="hold" nodeType="withEffect">
                                  <p:stCondLst>
                                    <p:cond delay="0"/>
                                  </p:stCondLst>
                                  <p:childTnLst>
                                    <p:animScale>
                                      <p:cBhvr>
                                        <p:cTn id="10"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33000"/>
          </a:stretch>
        </a:blipFill>
        <a:effectLst/>
      </p:bgPr>
    </p:bg>
    <p:spTree>
      <p:nvGrpSpPr>
        <p:cNvPr id="1" name=""/>
        <p:cNvGrpSpPr/>
        <p:nvPr/>
      </p:nvGrpSpPr>
      <p:grpSpPr>
        <a:xfrm>
          <a:off x="0" y="0"/>
          <a:ext cx="0" cy="0"/>
          <a:chOff x="0" y="0"/>
          <a:chExt cx="0" cy="0"/>
        </a:xfrm>
      </p:grpSpPr>
      <p:pic>
        <p:nvPicPr>
          <p:cNvPr id="5" name="4 Imagen" descr="pobre.gif"/>
          <p:cNvPicPr>
            <a:picLocks noChangeAspect="1"/>
          </p:cNvPicPr>
          <p:nvPr/>
        </p:nvPicPr>
        <p:blipFill>
          <a:blip r:embed="rId4" cstate="print"/>
          <a:stretch>
            <a:fillRect/>
          </a:stretch>
        </p:blipFill>
        <p:spPr>
          <a:xfrm>
            <a:off x="3357554" y="3714752"/>
            <a:ext cx="2071702" cy="2770901"/>
          </a:xfrm>
          <a:prstGeom prst="rect">
            <a:avLst/>
          </a:prstGeom>
        </p:spPr>
      </p:pic>
      <p:sp>
        <p:nvSpPr>
          <p:cNvPr id="4" name="3 Marcador de contenido"/>
          <p:cNvSpPr>
            <a:spLocks noGrp="1"/>
          </p:cNvSpPr>
          <p:nvPr>
            <p:ph idx="1"/>
          </p:nvPr>
        </p:nvSpPr>
        <p:spPr>
          <a:xfrm>
            <a:off x="0" y="857232"/>
            <a:ext cx="9144000" cy="4286280"/>
          </a:xfrm>
        </p:spPr>
        <p:txBody>
          <a:bodyPr>
            <a:normAutofit/>
          </a:bodyPr>
          <a:lstStyle/>
          <a:p>
            <a:pPr algn="ctr">
              <a:buNone/>
            </a:pPr>
            <a:r>
              <a:rPr lang="es-MX" sz="4000" dirty="0">
                <a:solidFill>
                  <a:srgbClr val="FF0066"/>
                </a:solidFill>
                <a:latin typeface="Berlin Sans FB Demi" pitchFamily="34" charset="0"/>
                <a:cs typeface="Arial" pitchFamily="34" charset="0"/>
              </a:rPr>
              <a:t>En la generalidad de los casos, los países poco desarrollados no cuentan con mercados de capitales bien desarrollados e incluso esos mercados pueden faltar del todo. </a:t>
            </a: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70</a:t>
            </a:fld>
            <a:endParaRPr lang="es-MX" dirty="0"/>
          </a:p>
        </p:txBody>
      </p:sp>
      <p:pic>
        <p:nvPicPr>
          <p:cNvPr id="6" name="038 soy caporal - tupay.mp3">
            <a:hlinkClick r:id="" action="ppaction://media"/>
          </p:cNvPr>
          <p:cNvPicPr>
            <a:picLocks noRot="1" noChangeAspect="1"/>
          </p:cNvPicPr>
          <p:nvPr>
            <a:audioFile r:link="rId1"/>
          </p:nvPr>
        </p:nvPicPr>
        <p:blipFill>
          <a:blip r:embed="rId5" cstate="print"/>
          <a:stretch>
            <a:fillRect/>
          </a:stretch>
        </p:blipFill>
        <p:spPr>
          <a:xfrm>
            <a:off x="899592" y="260648"/>
            <a:ext cx="304800" cy="304800"/>
          </a:xfrm>
          <a:prstGeom prst="rect">
            <a:avLst/>
          </a:prstGeom>
        </p:spPr>
      </p:pic>
    </p:spTree>
  </p:cSld>
  <p:clrMapOvr>
    <a:masterClrMapping/>
  </p:clrMapOvr>
  <p:transition advClick="0" advTm="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0" showWhenStopped="0">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33000"/>
          </a:stretch>
        </a:blipFill>
        <a:effectLst/>
      </p:bgPr>
    </p:bg>
    <p:spTree>
      <p:nvGrpSpPr>
        <p:cNvPr id="1" name=""/>
        <p:cNvGrpSpPr/>
        <p:nvPr/>
      </p:nvGrpSpPr>
      <p:grpSpPr>
        <a:xfrm>
          <a:off x="0" y="0"/>
          <a:ext cx="0" cy="0"/>
          <a:chOff x="0" y="0"/>
          <a:chExt cx="0" cy="0"/>
        </a:xfrm>
      </p:grpSpPr>
      <p:pic>
        <p:nvPicPr>
          <p:cNvPr id="3" name="2 Imagen" descr="pobre.gif"/>
          <p:cNvPicPr>
            <a:picLocks noChangeAspect="1"/>
          </p:cNvPicPr>
          <p:nvPr/>
        </p:nvPicPr>
        <p:blipFill>
          <a:blip r:embed="rId3" cstate="print"/>
          <a:stretch>
            <a:fillRect/>
          </a:stretch>
        </p:blipFill>
        <p:spPr>
          <a:xfrm>
            <a:off x="3357554" y="3714752"/>
            <a:ext cx="2071702" cy="2770901"/>
          </a:xfrm>
          <a:prstGeom prst="rect">
            <a:avLst/>
          </a:prstGeom>
        </p:spPr>
      </p:pic>
      <p:sp>
        <p:nvSpPr>
          <p:cNvPr id="4" name="3 Marcador de contenido"/>
          <p:cNvSpPr>
            <a:spLocks noGrp="1"/>
          </p:cNvSpPr>
          <p:nvPr>
            <p:ph idx="1"/>
          </p:nvPr>
        </p:nvSpPr>
        <p:spPr>
          <a:xfrm>
            <a:off x="0" y="500042"/>
            <a:ext cx="9144000" cy="4357718"/>
          </a:xfrm>
        </p:spPr>
        <p:txBody>
          <a:bodyPr>
            <a:normAutofit/>
          </a:bodyPr>
          <a:lstStyle/>
          <a:p>
            <a:pPr algn="ctr">
              <a:buNone/>
            </a:pPr>
            <a:r>
              <a:rPr lang="es-MX" sz="4000" dirty="0">
                <a:solidFill>
                  <a:srgbClr val="00FFFF"/>
                </a:solidFill>
                <a:latin typeface="Berlin Sans FB Demi" pitchFamily="34" charset="0"/>
                <a:cs typeface="Arial" pitchFamily="34" charset="0"/>
              </a:rPr>
              <a:t>La colocación de acciones y bonos no se realiza con la misma facilidad que en los centros industriales, y el financiamiento descansa mucho más en las fuentes internas. </a:t>
            </a:r>
          </a:p>
          <a:p>
            <a:pPr>
              <a:buNone/>
            </a:pPr>
            <a:endParaRPr lang="es-MX" sz="4000" dirty="0">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71</a:t>
            </a:fld>
            <a:endParaRPr lang="es-MX"/>
          </a:p>
        </p:txBody>
      </p:sp>
    </p:spTree>
  </p:cSld>
  <p:clrMapOvr>
    <a:masterClrMapping/>
  </p:clrMapOvr>
  <p:transition advClick="0" advTm="10000">
    <p:randomBa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33000"/>
          </a:stretch>
        </a:blipFill>
        <a:effectLst/>
      </p:bgPr>
    </p:bg>
    <p:spTree>
      <p:nvGrpSpPr>
        <p:cNvPr id="1" name=""/>
        <p:cNvGrpSpPr/>
        <p:nvPr/>
      </p:nvGrpSpPr>
      <p:grpSpPr>
        <a:xfrm>
          <a:off x="0" y="0"/>
          <a:ext cx="0" cy="0"/>
          <a:chOff x="0" y="0"/>
          <a:chExt cx="0" cy="0"/>
        </a:xfrm>
      </p:grpSpPr>
      <p:pic>
        <p:nvPicPr>
          <p:cNvPr id="3" name="2 Imagen" descr="pobre.gif"/>
          <p:cNvPicPr>
            <a:picLocks noChangeAspect="1"/>
          </p:cNvPicPr>
          <p:nvPr/>
        </p:nvPicPr>
        <p:blipFill>
          <a:blip r:embed="rId3" cstate="print"/>
          <a:stretch>
            <a:fillRect/>
          </a:stretch>
        </p:blipFill>
        <p:spPr>
          <a:xfrm>
            <a:off x="3357554" y="3714752"/>
            <a:ext cx="2071702" cy="2770901"/>
          </a:xfrm>
          <a:prstGeom prst="rect">
            <a:avLst/>
          </a:prstGeom>
        </p:spPr>
      </p:pic>
      <p:sp>
        <p:nvSpPr>
          <p:cNvPr id="4" name="3 Marcador de contenido"/>
          <p:cNvSpPr>
            <a:spLocks noGrp="1"/>
          </p:cNvSpPr>
          <p:nvPr>
            <p:ph idx="1"/>
          </p:nvPr>
        </p:nvSpPr>
        <p:spPr>
          <a:xfrm>
            <a:off x="0" y="642918"/>
            <a:ext cx="9144000" cy="5072098"/>
          </a:xfrm>
        </p:spPr>
        <p:txBody>
          <a:bodyPr>
            <a:normAutofit/>
          </a:bodyPr>
          <a:lstStyle/>
          <a:p>
            <a:pPr algn="ctr">
              <a:buNone/>
            </a:pPr>
            <a:r>
              <a:rPr lang="es-MX" sz="4000" dirty="0" smtClean="0">
                <a:solidFill>
                  <a:srgbClr val="FF0066"/>
                </a:solidFill>
                <a:latin typeface="Berlin Sans FB Demi" pitchFamily="34" charset="0"/>
                <a:cs typeface="Arial" pitchFamily="34" charset="0"/>
              </a:rPr>
              <a:t>Sin </a:t>
            </a:r>
            <a:r>
              <a:rPr lang="es-MX" sz="4000" dirty="0">
                <a:solidFill>
                  <a:srgbClr val="FF0066"/>
                </a:solidFill>
                <a:latin typeface="Berlin Sans FB Demi" pitchFamily="34" charset="0"/>
                <a:cs typeface="Arial" pitchFamily="34" charset="0"/>
              </a:rPr>
              <a:t>embargo, habrá casos en que exista posibilidad de acceso al mercado de capitales de los grandes centros industriales o en que haya un desarrollo suficiente del mercado </a:t>
            </a:r>
            <a:r>
              <a:rPr lang="es-MX" sz="4000" dirty="0" smtClean="0">
                <a:solidFill>
                  <a:srgbClr val="FF0066"/>
                </a:solidFill>
                <a:latin typeface="Berlin Sans FB Demi" pitchFamily="34" charset="0"/>
                <a:cs typeface="Arial" pitchFamily="34" charset="0"/>
              </a:rPr>
              <a:t>local</a:t>
            </a:r>
            <a:r>
              <a:rPr lang="es-MX" sz="2800" dirty="0" smtClean="0">
                <a:latin typeface="Berlin Sans FB Demi" pitchFamily="34" charset="0"/>
                <a:cs typeface="Arial" pitchFamily="34" charset="0"/>
              </a:rPr>
              <a:t>[6]</a:t>
            </a:r>
            <a:r>
              <a:rPr lang="es-MX" sz="4000" dirty="0" smtClean="0">
                <a:solidFill>
                  <a:srgbClr val="FF0066"/>
                </a:solidFill>
                <a:latin typeface="Berlin Sans FB Demi" pitchFamily="34" charset="0"/>
                <a:cs typeface="Arial" pitchFamily="34" charset="0"/>
              </a:rPr>
              <a:t>.</a:t>
            </a:r>
            <a:endParaRPr lang="es-MX" sz="4000" dirty="0">
              <a:solidFill>
                <a:srgbClr val="FF0066"/>
              </a:solidFill>
              <a:latin typeface="Berlin Sans FB Demi" pitchFamily="34" charset="0"/>
              <a:cs typeface="Arial" pitchFamily="34" charset="0"/>
            </a:endParaRPr>
          </a:p>
          <a:p>
            <a:pPr>
              <a:buNone/>
            </a:pP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72</a:t>
            </a:fld>
            <a:endParaRPr lang="es-MX"/>
          </a:p>
        </p:txBody>
      </p:sp>
      <p:sp>
        <p:nvSpPr>
          <p:cNvPr id="7" name="6 Marcador de pie de página"/>
          <p:cNvSpPr>
            <a:spLocks noGrp="1"/>
          </p:cNvSpPr>
          <p:nvPr>
            <p:ph type="ftr" sz="quarter" idx="11"/>
          </p:nvPr>
        </p:nvSpPr>
        <p:spPr>
          <a:xfrm>
            <a:off x="0" y="6072206"/>
            <a:ext cx="9144000" cy="785794"/>
          </a:xfrm>
        </p:spPr>
        <p:txBody>
          <a:bodyPr/>
          <a:lstStyle/>
          <a:p>
            <a:r>
              <a:rPr lang="es-MX" dirty="0" smtClean="0"/>
              <a:t>6] Sobre este aspecto del problema existen varios estudios. </a:t>
            </a:r>
            <a:r>
              <a:rPr lang="es-MX" dirty="0" err="1" smtClean="0"/>
              <a:t>Vease</a:t>
            </a:r>
            <a:r>
              <a:rPr lang="es-MX" dirty="0" smtClean="0"/>
              <a:t> especialmente </a:t>
            </a:r>
            <a:r>
              <a:rPr lang="es-MX" i="1" dirty="0" smtClean="0"/>
              <a:t>La cooperación internacional en la política del desarrollo Latinoamericano (</a:t>
            </a:r>
            <a:r>
              <a:rPr lang="es-MX" dirty="0" smtClean="0"/>
              <a:t>E/NC.12/353) Publicación de las Naciones Unidas (N° de venta: 1954. II G.2) pp. 33ss., donde se aborda la cuestión del acceso del empresario latinoamericano a los recursos públicos internacionales.</a:t>
            </a:r>
          </a:p>
          <a:p>
            <a:endParaRPr lang="es-MX" dirty="0"/>
          </a:p>
        </p:txBody>
      </p:sp>
    </p:spTree>
  </p:cSld>
  <p:clrMapOvr>
    <a:masterClrMapping/>
  </p:clrMapOvr>
  <p:transition advClick="0" advTm="10000">
    <p:randomBa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33000"/>
          </a:stretch>
        </a:blipFill>
        <a:effectLst/>
      </p:bgPr>
    </p:bg>
    <p:spTree>
      <p:nvGrpSpPr>
        <p:cNvPr id="1" name=""/>
        <p:cNvGrpSpPr/>
        <p:nvPr/>
      </p:nvGrpSpPr>
      <p:grpSpPr>
        <a:xfrm>
          <a:off x="0" y="0"/>
          <a:ext cx="0" cy="0"/>
          <a:chOff x="0" y="0"/>
          <a:chExt cx="0" cy="0"/>
        </a:xfrm>
      </p:grpSpPr>
      <p:sp>
        <p:nvSpPr>
          <p:cNvPr id="4" name="3 Marcador de contenido"/>
          <p:cNvSpPr>
            <a:spLocks noGrp="1"/>
          </p:cNvSpPr>
          <p:nvPr>
            <p:ph idx="1"/>
          </p:nvPr>
        </p:nvSpPr>
        <p:spPr>
          <a:xfrm>
            <a:off x="0" y="1214422"/>
            <a:ext cx="9144000" cy="4786346"/>
          </a:xfrm>
        </p:spPr>
        <p:txBody>
          <a:bodyPr>
            <a:normAutofit/>
          </a:bodyPr>
          <a:lstStyle/>
          <a:p>
            <a:pPr algn="ctr">
              <a:buNone/>
            </a:pPr>
            <a:r>
              <a:rPr lang="es-MX" sz="4000" dirty="0">
                <a:solidFill>
                  <a:srgbClr val="00FFFF"/>
                </a:solidFill>
                <a:latin typeface="Berlin Sans FB Demi" pitchFamily="34" charset="0"/>
                <a:cs typeface="Arial" pitchFamily="34" charset="0"/>
              </a:rPr>
              <a:t>En tales casos cabrá analizar la proporción de la inversión que ha de financiarse con capital propio de la empresa. </a:t>
            </a:r>
          </a:p>
        </p:txBody>
      </p:sp>
      <p:pic>
        <p:nvPicPr>
          <p:cNvPr id="5" name="4 Imagen" descr="pobre.gif"/>
          <p:cNvPicPr>
            <a:picLocks noChangeAspect="1"/>
          </p:cNvPicPr>
          <p:nvPr/>
        </p:nvPicPr>
        <p:blipFill>
          <a:blip r:embed="rId3" cstate="print"/>
          <a:stretch>
            <a:fillRect/>
          </a:stretch>
        </p:blipFill>
        <p:spPr>
          <a:xfrm>
            <a:off x="3357554" y="3714752"/>
            <a:ext cx="2071702" cy="2770901"/>
          </a:xfrm>
          <a:prstGeom prst="rect">
            <a:avLst/>
          </a:prstGeom>
        </p:spPr>
      </p:pic>
      <p:sp>
        <p:nvSpPr>
          <p:cNvPr id="7" name="6 Marcador de número de diapositiva"/>
          <p:cNvSpPr>
            <a:spLocks noGrp="1"/>
          </p:cNvSpPr>
          <p:nvPr>
            <p:ph type="sldNum" sz="quarter" idx="12"/>
          </p:nvPr>
        </p:nvSpPr>
        <p:spPr/>
        <p:txBody>
          <a:bodyPr/>
          <a:lstStyle/>
          <a:p>
            <a:fld id="{2F9C412B-08EB-49E3-8EB8-1F5F95EFBFF0}" type="slidenum">
              <a:rPr lang="es-MX" smtClean="0"/>
              <a:pPr/>
              <a:t>73</a:t>
            </a:fld>
            <a:endParaRPr lang="es-MX"/>
          </a:p>
        </p:txBody>
      </p:sp>
    </p:spTree>
  </p:cSld>
  <p:clrMapOvr>
    <a:masterClrMapping/>
  </p:clrMapOvr>
  <p:transition advClick="0" advTm="10000">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33000"/>
          </a:stretch>
        </a:blipFill>
        <a:effectLst/>
      </p:bgPr>
    </p:bg>
    <p:spTree>
      <p:nvGrpSpPr>
        <p:cNvPr id="1" name=""/>
        <p:cNvGrpSpPr/>
        <p:nvPr/>
      </p:nvGrpSpPr>
      <p:grpSpPr>
        <a:xfrm>
          <a:off x="0" y="0"/>
          <a:ext cx="0" cy="0"/>
          <a:chOff x="0" y="0"/>
          <a:chExt cx="0" cy="0"/>
        </a:xfrm>
      </p:grpSpPr>
      <p:pic>
        <p:nvPicPr>
          <p:cNvPr id="5" name="4 Imagen" descr="pobre.gif"/>
          <p:cNvPicPr>
            <a:picLocks noChangeAspect="1"/>
          </p:cNvPicPr>
          <p:nvPr/>
        </p:nvPicPr>
        <p:blipFill>
          <a:blip r:embed="rId3" cstate="print"/>
          <a:stretch>
            <a:fillRect/>
          </a:stretch>
        </p:blipFill>
        <p:spPr>
          <a:xfrm>
            <a:off x="3357554" y="3714752"/>
            <a:ext cx="2071702" cy="2770901"/>
          </a:xfrm>
          <a:prstGeom prst="rect">
            <a:avLst/>
          </a:prstGeom>
        </p:spPr>
      </p:pic>
      <p:sp>
        <p:nvSpPr>
          <p:cNvPr id="4" name="3 Marcador de contenido"/>
          <p:cNvSpPr>
            <a:spLocks noGrp="1"/>
          </p:cNvSpPr>
          <p:nvPr>
            <p:ph idx="1"/>
          </p:nvPr>
        </p:nvSpPr>
        <p:spPr>
          <a:xfrm>
            <a:off x="0" y="500042"/>
            <a:ext cx="9144000" cy="4714908"/>
          </a:xfrm>
        </p:spPr>
        <p:txBody>
          <a:bodyPr>
            <a:normAutofit/>
          </a:bodyPr>
          <a:lstStyle/>
          <a:p>
            <a:pPr algn="ctr">
              <a:buNone/>
            </a:pPr>
            <a:r>
              <a:rPr lang="es-MX" sz="4000" dirty="0" smtClean="0">
                <a:solidFill>
                  <a:srgbClr val="FF0066"/>
                </a:solidFill>
                <a:latin typeface="Berlin Sans FB Demi" pitchFamily="34" charset="0"/>
                <a:cs typeface="Arial" pitchFamily="34" charset="0"/>
              </a:rPr>
              <a:t>Las </a:t>
            </a:r>
            <a:r>
              <a:rPr lang="es-MX" sz="4000" dirty="0">
                <a:solidFill>
                  <a:srgbClr val="FF0066"/>
                </a:solidFill>
                <a:latin typeface="Berlin Sans FB Demi" pitchFamily="34" charset="0"/>
                <a:cs typeface="Arial" pitchFamily="34" charset="0"/>
              </a:rPr>
              <a:t>decisiones al respecto dependerán esencialmente de la disponibilidad de capital propio, de las condiciones en que el crédito pueda contratarse y de los otros proyectos que la empresa tenga a la vista. </a:t>
            </a: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74</a:t>
            </a:fld>
            <a:endParaRPr lang="es-MX"/>
          </a:p>
        </p:txBody>
      </p:sp>
    </p:spTree>
  </p:cSld>
  <p:clrMapOvr>
    <a:masterClrMapping/>
  </p:clrMapOvr>
  <p:transition advClick="0" advTm="10000">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33000"/>
          </a:stretch>
        </a:blipFill>
        <a:effectLst/>
      </p:bgPr>
    </p:bg>
    <p:spTree>
      <p:nvGrpSpPr>
        <p:cNvPr id="1" name=""/>
        <p:cNvGrpSpPr/>
        <p:nvPr/>
      </p:nvGrpSpPr>
      <p:grpSpPr>
        <a:xfrm>
          <a:off x="0" y="0"/>
          <a:ext cx="0" cy="0"/>
          <a:chOff x="0" y="0"/>
          <a:chExt cx="0" cy="0"/>
        </a:xfrm>
      </p:grpSpPr>
      <p:pic>
        <p:nvPicPr>
          <p:cNvPr id="3" name="2 Imagen" descr="pobre.gif"/>
          <p:cNvPicPr>
            <a:picLocks noChangeAspect="1"/>
          </p:cNvPicPr>
          <p:nvPr/>
        </p:nvPicPr>
        <p:blipFill>
          <a:blip r:embed="rId3" cstate="print"/>
          <a:stretch>
            <a:fillRect/>
          </a:stretch>
        </p:blipFill>
        <p:spPr>
          <a:xfrm>
            <a:off x="3357554" y="3714752"/>
            <a:ext cx="2071702" cy="2770901"/>
          </a:xfrm>
          <a:prstGeom prst="rect">
            <a:avLst/>
          </a:prstGeom>
        </p:spPr>
      </p:pic>
      <p:sp>
        <p:nvSpPr>
          <p:cNvPr id="4" name="3 Marcador de contenido"/>
          <p:cNvSpPr>
            <a:spLocks noGrp="1"/>
          </p:cNvSpPr>
          <p:nvPr>
            <p:ph idx="1"/>
          </p:nvPr>
        </p:nvSpPr>
        <p:spPr>
          <a:xfrm>
            <a:off x="0" y="500042"/>
            <a:ext cx="9144000" cy="4572032"/>
          </a:xfrm>
        </p:spPr>
        <p:txBody>
          <a:bodyPr>
            <a:normAutofit/>
          </a:bodyPr>
          <a:lstStyle/>
          <a:p>
            <a:pPr algn="ctr">
              <a:buNone/>
            </a:pPr>
            <a:r>
              <a:rPr lang="es-MX" sz="4000" dirty="0">
                <a:solidFill>
                  <a:srgbClr val="00FFFF"/>
                </a:solidFill>
                <a:latin typeface="Berlin Sans FB Demi" pitchFamily="34" charset="0"/>
                <a:cs typeface="Arial" pitchFamily="34" charset="0"/>
              </a:rPr>
              <a:t>La disponibilidad de capital propio no solo depende de la cuantía de las fuentes internas utilizables, sino también de la posibilidad de colocar acciones </a:t>
            </a:r>
            <a:r>
              <a:rPr lang="es-MX" sz="4000" dirty="0" smtClean="0">
                <a:solidFill>
                  <a:srgbClr val="00FFFF"/>
                </a:solidFill>
                <a:latin typeface="Berlin Sans FB Demi" pitchFamily="34" charset="0"/>
                <a:cs typeface="Arial" pitchFamily="34" charset="0"/>
              </a:rPr>
              <a:t>o de asociar a otros empresarios en el proyecto. </a:t>
            </a:r>
            <a:endParaRPr lang="es-MX" sz="4000" dirty="0">
              <a:solidFill>
                <a:srgbClr val="00FFFF"/>
              </a:solidFill>
              <a:latin typeface="Berlin Sans FB Demi"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75</a:t>
            </a:fld>
            <a:endParaRPr lang="es-MX"/>
          </a:p>
        </p:txBody>
      </p:sp>
    </p:spTree>
  </p:cSld>
  <p:clrMapOvr>
    <a:masterClrMapping/>
  </p:clrMapOvr>
  <p:transition advClick="0" advTm="10000">
    <p:randomBa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33000"/>
          </a:stretch>
        </a:blipFill>
        <a:effectLst/>
      </p:bgPr>
    </p:bg>
    <p:spTree>
      <p:nvGrpSpPr>
        <p:cNvPr id="1" name=""/>
        <p:cNvGrpSpPr/>
        <p:nvPr/>
      </p:nvGrpSpPr>
      <p:grpSpPr>
        <a:xfrm>
          <a:off x="0" y="0"/>
          <a:ext cx="0" cy="0"/>
          <a:chOff x="0" y="0"/>
          <a:chExt cx="0" cy="0"/>
        </a:xfrm>
      </p:grpSpPr>
      <p:pic>
        <p:nvPicPr>
          <p:cNvPr id="3" name="2 Imagen" descr="pobre.gif"/>
          <p:cNvPicPr>
            <a:picLocks noChangeAspect="1"/>
          </p:cNvPicPr>
          <p:nvPr/>
        </p:nvPicPr>
        <p:blipFill>
          <a:blip r:embed="rId3" cstate="print"/>
          <a:stretch>
            <a:fillRect/>
          </a:stretch>
        </p:blipFill>
        <p:spPr>
          <a:xfrm>
            <a:off x="3357554" y="3714752"/>
            <a:ext cx="2071702" cy="2770901"/>
          </a:xfrm>
          <a:prstGeom prst="rect">
            <a:avLst/>
          </a:prstGeom>
        </p:spPr>
      </p:pic>
      <p:sp>
        <p:nvSpPr>
          <p:cNvPr id="4" name="3 Marcador de contenido"/>
          <p:cNvSpPr>
            <a:spLocks noGrp="1"/>
          </p:cNvSpPr>
          <p:nvPr>
            <p:ph idx="1"/>
          </p:nvPr>
        </p:nvSpPr>
        <p:spPr>
          <a:xfrm>
            <a:off x="0" y="1000108"/>
            <a:ext cx="9144000" cy="4286280"/>
          </a:xfrm>
        </p:spPr>
        <p:txBody>
          <a:bodyPr>
            <a:normAutofit/>
          </a:bodyPr>
          <a:lstStyle/>
          <a:p>
            <a:pPr algn="ctr">
              <a:buNone/>
            </a:pPr>
            <a:r>
              <a:rPr lang="es-MX" sz="4000" dirty="0" smtClean="0">
                <a:solidFill>
                  <a:srgbClr val="FF0066"/>
                </a:solidFill>
                <a:latin typeface="Berlin Sans FB Demi" pitchFamily="34" charset="0"/>
                <a:cs typeface="Arial" pitchFamily="34" charset="0"/>
              </a:rPr>
              <a:t>Por </a:t>
            </a:r>
            <a:r>
              <a:rPr lang="es-MX" sz="4000" dirty="0">
                <a:solidFill>
                  <a:srgbClr val="FF0066"/>
                </a:solidFill>
                <a:latin typeface="Berlin Sans FB Demi" pitchFamily="34" charset="0"/>
                <a:cs typeface="Arial" pitchFamily="34" charset="0"/>
              </a:rPr>
              <a:t>lo tanto, habrá que considerar la capacidad del mercado de valores para absorber una eventual </a:t>
            </a:r>
            <a:r>
              <a:rPr lang="es-MX" sz="4000" dirty="0" smtClean="0">
                <a:solidFill>
                  <a:srgbClr val="FF0066"/>
                </a:solidFill>
                <a:latin typeface="Berlin Sans FB Demi" pitchFamily="34" charset="0"/>
                <a:cs typeface="Arial" pitchFamily="34" charset="0"/>
              </a:rPr>
              <a:t>emisión </a:t>
            </a:r>
            <a:r>
              <a:rPr lang="es-MX" sz="4000" dirty="0">
                <a:solidFill>
                  <a:srgbClr val="FF0066"/>
                </a:solidFill>
                <a:latin typeface="Berlin Sans FB Demi" pitchFamily="34" charset="0"/>
                <a:cs typeface="Arial" pitchFamily="34" charset="0"/>
              </a:rPr>
              <a:t>de acciones. </a:t>
            </a: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76</a:t>
            </a:fld>
            <a:endParaRPr lang="es-MX"/>
          </a:p>
        </p:txBody>
      </p:sp>
    </p:spTree>
  </p:cSld>
  <p:clrMapOvr>
    <a:masterClrMapping/>
  </p:clrMapOvr>
  <p:transition advClick="0" advTm="10000">
    <p:randomBa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33000"/>
          </a:stretch>
        </a:blipFill>
        <a:effectLst/>
      </p:bgPr>
    </p:bg>
    <p:spTree>
      <p:nvGrpSpPr>
        <p:cNvPr id="1" name=""/>
        <p:cNvGrpSpPr/>
        <p:nvPr/>
      </p:nvGrpSpPr>
      <p:grpSpPr>
        <a:xfrm>
          <a:off x="0" y="0"/>
          <a:ext cx="0" cy="0"/>
          <a:chOff x="0" y="0"/>
          <a:chExt cx="0" cy="0"/>
        </a:xfrm>
      </p:grpSpPr>
      <p:pic>
        <p:nvPicPr>
          <p:cNvPr id="3" name="2 Imagen" descr="pobre.gif"/>
          <p:cNvPicPr>
            <a:picLocks noChangeAspect="1"/>
          </p:cNvPicPr>
          <p:nvPr/>
        </p:nvPicPr>
        <p:blipFill>
          <a:blip r:embed="rId3" cstate="print"/>
          <a:stretch>
            <a:fillRect/>
          </a:stretch>
        </p:blipFill>
        <p:spPr>
          <a:xfrm>
            <a:off x="3357554" y="3714752"/>
            <a:ext cx="2071702" cy="2770901"/>
          </a:xfrm>
          <a:prstGeom prst="rect">
            <a:avLst/>
          </a:prstGeom>
        </p:spPr>
      </p:pic>
      <p:sp>
        <p:nvSpPr>
          <p:cNvPr id="4" name="3 Marcador de contenido"/>
          <p:cNvSpPr>
            <a:spLocks noGrp="1"/>
          </p:cNvSpPr>
          <p:nvPr>
            <p:ph idx="1"/>
          </p:nvPr>
        </p:nvSpPr>
        <p:spPr>
          <a:xfrm>
            <a:off x="0" y="571480"/>
            <a:ext cx="9144000" cy="4714908"/>
          </a:xfrm>
        </p:spPr>
        <p:txBody>
          <a:bodyPr>
            <a:normAutofit/>
          </a:bodyPr>
          <a:lstStyle/>
          <a:p>
            <a:pPr algn="ctr">
              <a:buNone/>
            </a:pPr>
            <a:r>
              <a:rPr lang="es-MX" sz="4000" dirty="0">
                <a:solidFill>
                  <a:srgbClr val="00FFFF"/>
                </a:solidFill>
                <a:latin typeface="Berlin Sans FB Demi" pitchFamily="34" charset="0"/>
                <a:cs typeface="Arial" pitchFamily="34" charset="0"/>
              </a:rPr>
              <a:t>Las condiciones en que el crédito pueda contratarse se refieren a los plazos, tipos de interés, perdidas que se deben afrontar en la colocación de “obligaciones” y “bonos” y elasticidad en su rescate, </a:t>
            </a: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77</a:t>
            </a:fld>
            <a:endParaRPr lang="es-MX"/>
          </a:p>
        </p:txBody>
      </p:sp>
    </p:spTree>
  </p:cSld>
  <p:clrMapOvr>
    <a:masterClrMapping/>
  </p:clrMapOvr>
  <p:transition advClick="0" advTm="1000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strVal val="ppt_w*0.70"/>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33000"/>
          </a:stretch>
        </a:blipFill>
        <a:effectLst/>
      </p:bgPr>
    </p:bg>
    <p:spTree>
      <p:nvGrpSpPr>
        <p:cNvPr id="1" name=""/>
        <p:cNvGrpSpPr/>
        <p:nvPr/>
      </p:nvGrpSpPr>
      <p:grpSpPr>
        <a:xfrm>
          <a:off x="0" y="0"/>
          <a:ext cx="0" cy="0"/>
          <a:chOff x="0" y="0"/>
          <a:chExt cx="0" cy="0"/>
        </a:xfrm>
      </p:grpSpPr>
      <p:pic>
        <p:nvPicPr>
          <p:cNvPr id="3" name="2 Imagen" descr="pobre.gif"/>
          <p:cNvPicPr>
            <a:picLocks noChangeAspect="1"/>
          </p:cNvPicPr>
          <p:nvPr/>
        </p:nvPicPr>
        <p:blipFill>
          <a:blip r:embed="rId3" cstate="print"/>
          <a:stretch>
            <a:fillRect/>
          </a:stretch>
        </p:blipFill>
        <p:spPr>
          <a:xfrm>
            <a:off x="3357554" y="3714752"/>
            <a:ext cx="2071702" cy="2770901"/>
          </a:xfrm>
          <a:prstGeom prst="rect">
            <a:avLst/>
          </a:prstGeom>
        </p:spPr>
      </p:pic>
      <p:sp>
        <p:nvSpPr>
          <p:cNvPr id="4" name="3 Marcador de contenido"/>
          <p:cNvSpPr>
            <a:spLocks noGrp="1"/>
          </p:cNvSpPr>
          <p:nvPr>
            <p:ph idx="1"/>
          </p:nvPr>
        </p:nvSpPr>
        <p:spPr>
          <a:xfrm>
            <a:off x="0" y="714356"/>
            <a:ext cx="9144000" cy="4500594"/>
          </a:xfrm>
        </p:spPr>
        <p:txBody>
          <a:bodyPr>
            <a:normAutofit/>
          </a:bodyPr>
          <a:lstStyle/>
          <a:p>
            <a:pPr algn="ctr">
              <a:buNone/>
            </a:pPr>
            <a:r>
              <a:rPr lang="es-MX" sz="4000" dirty="0" smtClean="0">
                <a:solidFill>
                  <a:srgbClr val="FF0066"/>
                </a:solidFill>
                <a:latin typeface="Berlin Sans FB Demi" pitchFamily="34" charset="0"/>
                <a:cs typeface="Arial" pitchFamily="34" charset="0"/>
              </a:rPr>
              <a:t>condicionamiento </a:t>
            </a:r>
            <a:r>
              <a:rPr lang="es-MX" sz="4000" dirty="0">
                <a:solidFill>
                  <a:srgbClr val="FF0066"/>
                </a:solidFill>
                <a:latin typeface="Berlin Sans FB Demi" pitchFamily="34" charset="0"/>
                <a:cs typeface="Arial" pitchFamily="34" charset="0"/>
              </a:rPr>
              <a:t>del crédito a compromisos adicionales (por ejemplo, el de adquirir equipos en determinados </a:t>
            </a:r>
            <a:r>
              <a:rPr lang="es-MX" sz="4000" dirty="0" smtClean="0">
                <a:solidFill>
                  <a:srgbClr val="FF0066"/>
                </a:solidFill>
                <a:latin typeface="Berlin Sans FB Demi" pitchFamily="34" charset="0"/>
                <a:cs typeface="Arial" pitchFamily="34" charset="0"/>
              </a:rPr>
              <a:t>mercados)</a:t>
            </a:r>
            <a:r>
              <a:rPr lang="es-MX" sz="2800" dirty="0" smtClean="0">
                <a:latin typeface="Berlin Sans FB Demi" pitchFamily="34" charset="0"/>
                <a:cs typeface="Arial" pitchFamily="34" charset="0"/>
              </a:rPr>
              <a:t>[7]</a:t>
            </a:r>
            <a:r>
              <a:rPr lang="es-MX" sz="2800" dirty="0" smtClean="0">
                <a:solidFill>
                  <a:srgbClr val="FF0066"/>
                </a:solidFill>
                <a:latin typeface="Berlin Sans FB Demi" pitchFamily="34" charset="0"/>
                <a:cs typeface="Arial" pitchFamily="34" charset="0"/>
              </a:rPr>
              <a:t>, </a:t>
            </a:r>
            <a:r>
              <a:rPr lang="es-MX" sz="4000" dirty="0">
                <a:solidFill>
                  <a:srgbClr val="FF0066"/>
                </a:solidFill>
                <a:latin typeface="Berlin Sans FB Demi" pitchFamily="34" charset="0"/>
                <a:cs typeface="Arial" pitchFamily="34" charset="0"/>
              </a:rPr>
              <a:t>intervención de los acreedores en el manejo de la empresa y a otros factores.</a:t>
            </a: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78</a:t>
            </a:fld>
            <a:endParaRPr lang="es-MX"/>
          </a:p>
        </p:txBody>
      </p:sp>
      <p:sp>
        <p:nvSpPr>
          <p:cNvPr id="5" name="4 Marcador de pie de página"/>
          <p:cNvSpPr>
            <a:spLocks noGrp="1"/>
          </p:cNvSpPr>
          <p:nvPr>
            <p:ph type="ftr" sz="quarter" idx="11"/>
          </p:nvPr>
        </p:nvSpPr>
        <p:spPr>
          <a:xfrm>
            <a:off x="0" y="6286520"/>
            <a:ext cx="9144000" cy="571480"/>
          </a:xfrm>
        </p:spPr>
        <p:txBody>
          <a:bodyPr/>
          <a:lstStyle/>
          <a:p>
            <a:r>
              <a:rPr lang="es-MX" dirty="0" smtClean="0"/>
              <a:t>7] Por ejemplo, los créditos del banco de exportaciones e importaciones de los Estados Unidos se condicionan a que se destinen a adquisiciones de dicho  país.</a:t>
            </a:r>
            <a:endParaRPr lang="es-MX" dirty="0"/>
          </a:p>
        </p:txBody>
      </p:sp>
    </p:spTree>
  </p:cSld>
  <p:clrMapOvr>
    <a:masterClrMapping/>
  </p:clrMapOvr>
  <p:transition advClick="0" advTm="1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strVal val="ppt_w*0.70"/>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143116"/>
            <a:ext cx="8143932" cy="2643206"/>
          </a:xfrm>
        </p:spPr>
        <p:txBody>
          <a:bodyPr>
            <a:normAutofit fontScale="92500" lnSpcReduction="10000"/>
            <a:scene3d>
              <a:camera prst="orthographicFront"/>
              <a:lightRig rig="soft" dir="t">
                <a:rot lat="0" lon="0" rev="10800000"/>
              </a:lightRig>
            </a:scene3d>
            <a:sp3d>
              <a:bevelT w="27940" h="12700"/>
              <a:contourClr>
                <a:srgbClr val="DDDDDD"/>
              </a:contourClr>
            </a:sp3d>
          </a:bodyPr>
          <a:lstStyle/>
          <a:p>
            <a:pPr lvl="0" algn="ctr">
              <a:buNone/>
            </a:pPr>
            <a:r>
              <a:rPr lang="es-MX" sz="6500" b="1" spc="150" dirty="0" smtClean="0">
                <a:ln w="11430"/>
                <a:solidFill>
                  <a:srgbClr val="192DE7"/>
                </a:solidFill>
                <a:effectLst>
                  <a:outerShdw blurRad="50800" dist="38100" algn="l" rotWithShape="0">
                    <a:prstClr val="black">
                      <a:alpha val="40000"/>
                    </a:prstClr>
                  </a:outerShdw>
                  <a:reflection blurRad="6350" stA="60000" endA="900" endPos="58000" dir="5400000" sy="-100000" algn="bl" rotWithShape="0"/>
                </a:effectLst>
              </a:rPr>
              <a:t>III. CAPITAL </a:t>
            </a:r>
            <a:r>
              <a:rPr lang="es-MX" sz="6500" b="1" spc="150" dirty="0">
                <a:ln w="11430"/>
                <a:solidFill>
                  <a:srgbClr val="192DE7"/>
                </a:solidFill>
                <a:effectLst>
                  <a:outerShdw blurRad="50800" dist="38100" algn="l" rotWithShape="0">
                    <a:prstClr val="black">
                      <a:alpha val="40000"/>
                    </a:prstClr>
                  </a:outerShdw>
                  <a:reflection blurRad="6350" stA="60000" endA="900" endPos="58000" dir="5400000" sy="-100000" algn="bl" rotWithShape="0"/>
                </a:effectLst>
              </a:rPr>
              <a:t>Y CREDITOS EN EL FINANCIAMIENTO</a:t>
            </a:r>
          </a:p>
          <a:p>
            <a:endParaRPr lang="es-MX" sz="4000" b="1" spc="150" dirty="0">
              <a:ln w="11430"/>
              <a:solidFill>
                <a:srgbClr val="F8F8F8"/>
              </a:solidFill>
              <a:effectLst>
                <a:outerShdw blurRad="25400" algn="tl" rotWithShape="0">
                  <a:srgbClr val="000000">
                    <a:alpha val="43000"/>
                  </a:srgbClr>
                </a:outerShdw>
              </a:effectLst>
            </a:endParaRPr>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79</a:t>
            </a:fld>
            <a:endParaRPr lang="es-MX"/>
          </a:p>
        </p:txBody>
      </p:sp>
    </p:spTree>
  </p:cSld>
  <p:clrMapOvr>
    <a:masterClrMapping/>
  </p:clrMapOvr>
  <p:transition advClick="0" advTm="8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4" name="3 Marcador de contenido"/>
          <p:cNvSpPr>
            <a:spLocks noGrp="1"/>
          </p:cNvSpPr>
          <p:nvPr>
            <p:ph idx="1"/>
          </p:nvPr>
        </p:nvSpPr>
        <p:spPr>
          <a:xfrm>
            <a:off x="0" y="714356"/>
            <a:ext cx="9144000" cy="6143644"/>
          </a:xfrm>
          <a:noFill/>
          <a:effectLst>
            <a:outerShdw blurRad="1054100" dist="50800" dir="5400000" sx="2000" sy="2000" algn="ctr" rotWithShape="0">
              <a:srgbClr val="000000">
                <a:alpha val="26000"/>
              </a:srgbClr>
            </a:outerShdw>
          </a:effectLst>
        </p:spPr>
        <p:txBody>
          <a:bodyPr>
            <a:noAutofit/>
          </a:bodyPr>
          <a:lstStyle/>
          <a:p>
            <a:pPr algn="ctr">
              <a:buNone/>
            </a:pPr>
            <a:r>
              <a:rPr lang="es-MX" sz="5400" dirty="0" smtClean="0">
                <a:latin typeface="Berlin Sans FB Demi" pitchFamily="34" charset="0"/>
                <a:cs typeface="Arial" pitchFamily="34" charset="0"/>
              </a:rPr>
              <a:t> </a:t>
            </a:r>
            <a:r>
              <a:rPr lang="es-MX" sz="4000" dirty="0" smtClean="0">
                <a:solidFill>
                  <a:srgbClr val="FFFF00"/>
                </a:solidFill>
                <a:latin typeface="Berlin Sans FB Demi" pitchFamily="34" charset="0"/>
                <a:cs typeface="Arial" pitchFamily="34" charset="0"/>
              </a:rPr>
              <a:t>Para llevar a cabo un proyecto es necesario establecer como será financiado y como se estructurara la entidad responsable de su ejecución. </a:t>
            </a:r>
          </a:p>
          <a:p>
            <a:pPr algn="ctr">
              <a:buNone/>
            </a:pPr>
            <a:r>
              <a:rPr lang="es-MX" sz="5400" dirty="0" smtClean="0">
                <a:solidFill>
                  <a:srgbClr val="FFFF00"/>
                </a:solidFill>
                <a:latin typeface="Berlin Sans FB Demi" pitchFamily="34" charset="0"/>
                <a:cs typeface="Arial" pitchFamily="34" charset="0"/>
              </a:rPr>
              <a:t> </a:t>
            </a:r>
            <a:endParaRPr lang="es-MX" sz="5400" dirty="0">
              <a:solidFill>
                <a:srgbClr val="FFFF00"/>
              </a:solidFill>
              <a:latin typeface="Berlin Sans FB Demi"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8</a:t>
            </a:fld>
            <a:endParaRPr lang="es-MX"/>
          </a:p>
        </p:txBody>
      </p:sp>
    </p:spTree>
  </p:cSld>
  <p:clrMapOvr>
    <a:masterClrMapping/>
  </p:clrMapOvr>
  <p:transition advClick="0" advTm="10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857364"/>
            <a:ext cx="7972452" cy="2471742"/>
          </a:xfrm>
        </p:spPr>
        <p:txBody>
          <a:bodyPr/>
          <a:lstStyle/>
          <a:p>
            <a:pPr lvl="0" algn="ctr">
              <a:buNone/>
            </a:pPr>
            <a:r>
              <a:rPr lang="es-MX" sz="6000" b="1" spc="50" dirty="0" smtClean="0">
                <a:ln w="13500">
                  <a:solidFill>
                    <a:schemeClr val="accent1">
                      <a:shade val="2500"/>
                      <a:alpha val="6500"/>
                    </a:schemeClr>
                  </a:solidFill>
                  <a:prstDash val="solid"/>
                </a:ln>
                <a:effectLst>
                  <a:outerShdw blurRad="50800" dist="38100" algn="l" rotWithShape="0">
                    <a:prstClr val="black">
                      <a:alpha val="40000"/>
                    </a:prstClr>
                  </a:outerShdw>
                  <a:reflection blurRad="6350" stA="60000" endA="900" endPos="58000" dir="5400000" sy="-100000" algn="bl" rotWithShape="0"/>
                </a:effectLst>
              </a:rPr>
              <a:t>a) Elementos básicos del problema</a:t>
            </a:r>
          </a:p>
          <a:p>
            <a:endParaRPr lang="es-MX" dirty="0"/>
          </a:p>
        </p:txBody>
      </p:sp>
      <p:sp>
        <p:nvSpPr>
          <p:cNvPr id="5" name="4 Marcador de número de diapositiva"/>
          <p:cNvSpPr>
            <a:spLocks noGrp="1"/>
          </p:cNvSpPr>
          <p:nvPr>
            <p:ph type="sldNum" sz="quarter" idx="12"/>
          </p:nvPr>
        </p:nvSpPr>
        <p:spPr/>
        <p:txBody>
          <a:bodyPr/>
          <a:lstStyle/>
          <a:p>
            <a:fld id="{2F9C412B-08EB-49E3-8EB8-1F5F95EFBFF0}" type="slidenum">
              <a:rPr lang="es-MX" smtClean="0"/>
              <a:pPr/>
              <a:t>80</a:t>
            </a:fld>
            <a:endParaRPr lang="es-MX"/>
          </a:p>
        </p:txBody>
      </p:sp>
    </p:spTree>
  </p:cSld>
  <p:clrMapOvr>
    <a:masterClrMapping/>
  </p:clrMapOvr>
  <p:transition advClick="0" advTm="800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357166"/>
            <a:ext cx="9144000" cy="5357850"/>
          </a:xfrm>
        </p:spPr>
        <p:txBody>
          <a:bodyPr>
            <a:normAutofit/>
          </a:bodyPr>
          <a:lstStyle/>
          <a:p>
            <a:pPr algn="ctr">
              <a:buNone/>
            </a:pPr>
            <a:r>
              <a:rPr lang="es-MX" sz="4000" dirty="0" smtClean="0">
                <a:solidFill>
                  <a:srgbClr val="FFFF00"/>
                </a:solidFill>
                <a:latin typeface="Berlin Sans FB Demi" pitchFamily="34" charset="0"/>
              </a:rPr>
              <a:t>Capital propio de la empresa es el que proviene del aporte de los inversionistas interesados pudiendo ser uno de ellos el sector público. La forma legal de constituir este aporte dependerá de circunstancias específicas y de la legislación vigente.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81</a:t>
            </a:fld>
            <a:endParaRPr lang="es-MX"/>
          </a:p>
        </p:txBody>
      </p:sp>
    </p:spTree>
  </p:cSld>
  <p:clrMapOvr>
    <a:masterClrMapping/>
  </p:clrMapOvr>
  <p:transition advClick="0" advTm="1000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357166"/>
            <a:ext cx="9144000" cy="5715040"/>
          </a:xfrm>
        </p:spPr>
        <p:txBody>
          <a:bodyPr>
            <a:normAutofit/>
          </a:bodyPr>
          <a:lstStyle/>
          <a:p>
            <a:pPr algn="ctr">
              <a:buNone/>
            </a:pPr>
            <a:r>
              <a:rPr lang="es-MX" sz="4000" dirty="0" smtClean="0">
                <a:solidFill>
                  <a:srgbClr val="FF0000"/>
                </a:solidFill>
                <a:latin typeface="Berlin Sans FB Demi" pitchFamily="34" charset="0"/>
              </a:rPr>
              <a:t>Como la compra de acciones es la forma más corriente de aportar capitales en empresas de cierta importancia, la utilización de reservas y utilidades no distribuidas para financiar nuevos proyectos también suele formalizarse mediante su conversión en acciones liberadas.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82</a:t>
            </a:fld>
            <a:endParaRPr lang="es-MX"/>
          </a:p>
        </p:txBody>
      </p:sp>
    </p:spTree>
  </p:cSld>
  <p:clrMapOvr>
    <a:masterClrMapping/>
  </p:clrMapOvr>
  <p:transition advClick="0" advTm="10000">
    <p:blinds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714356"/>
            <a:ext cx="9144000" cy="5214974"/>
          </a:xfrm>
        </p:spPr>
        <p:txBody>
          <a:bodyPr>
            <a:normAutofit/>
          </a:bodyPr>
          <a:lstStyle/>
          <a:p>
            <a:pPr algn="ctr">
              <a:buNone/>
            </a:pPr>
            <a:r>
              <a:rPr lang="es-MX" sz="4000" dirty="0" smtClean="0">
                <a:solidFill>
                  <a:srgbClr val="FFFF00"/>
                </a:solidFill>
                <a:latin typeface="Berlin Sans FB Demi" pitchFamily="34" charset="0"/>
              </a:rPr>
              <a:t>El capital prestado a la empresa a largo plazo puede llegar a ella en diversas formas, las más frecuentes de las cuales son los créditos directos concebidos por un banco de inversión o por los institutos de fomento y la colocación de obligaciones y bonos en el mercado.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83</a:t>
            </a:fld>
            <a:endParaRPr lang="es-MX"/>
          </a:p>
        </p:txBody>
      </p:sp>
    </p:spTree>
  </p:cSld>
  <p:clrMapOvr>
    <a:masterClrMapping/>
  </p:clrMapOvr>
  <p:transition advClick="0" advTm="10000">
    <p:checke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1071546"/>
            <a:ext cx="9144000" cy="5072098"/>
          </a:xfrm>
        </p:spPr>
        <p:txBody>
          <a:bodyPr>
            <a:normAutofit/>
          </a:bodyPr>
          <a:lstStyle/>
          <a:p>
            <a:pPr algn="ctr">
              <a:buNone/>
            </a:pPr>
            <a:r>
              <a:rPr lang="es-MX" sz="4000" dirty="0" smtClean="0">
                <a:solidFill>
                  <a:srgbClr val="FF0000"/>
                </a:solidFill>
                <a:latin typeface="Berlin Sans FB Demi" pitchFamily="34" charset="0"/>
              </a:rPr>
              <a:t>Las obligaciones y bonos son instrumentos de crédito que contienen la promesa de pagar una cantidad estipulada de dinero en una fecha fija, </a:t>
            </a:r>
          </a:p>
          <a:p>
            <a:endParaRPr lang="es-MX" sz="4000" dirty="0">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84</a:t>
            </a:fld>
            <a:endParaRPr lang="es-MX"/>
          </a:p>
        </p:txBody>
      </p:sp>
    </p:spTree>
  </p:cSld>
  <p:clrMapOvr>
    <a:masterClrMapping/>
  </p:clrMapOvr>
  <p:transition advClick="0" advTm="10000">
    <p:comb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785794"/>
            <a:ext cx="9144000" cy="4786346"/>
          </a:xfrm>
        </p:spPr>
        <p:txBody>
          <a:bodyPr>
            <a:normAutofit/>
          </a:bodyPr>
          <a:lstStyle/>
          <a:p>
            <a:pPr algn="ctr">
              <a:buNone/>
            </a:pPr>
            <a:r>
              <a:rPr lang="es-MX" sz="4000" dirty="0" smtClean="0">
                <a:solidFill>
                  <a:srgbClr val="FFFF00"/>
                </a:solidFill>
                <a:latin typeface="Berlin Sans FB Demi" pitchFamily="34" charset="0"/>
              </a:rPr>
              <a:t>generalmente más de 10 años después de la emisión y una promesa adicional de pagar periódicamente intereses, también a fechas fijas, que suelen fijarse en cada 6 meses.</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85</a:t>
            </a:fld>
            <a:endParaRPr lang="es-MX"/>
          </a:p>
        </p:txBody>
      </p:sp>
    </p:spTree>
  </p:cSld>
  <p:clrMapOvr>
    <a:masterClrMapping/>
  </p:clrMapOvr>
  <p:transition advClick="0" advTm="10000">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857232"/>
            <a:ext cx="9144000" cy="4286256"/>
          </a:xfrm>
        </p:spPr>
        <p:txBody>
          <a:bodyPr>
            <a:noAutofit/>
          </a:bodyPr>
          <a:lstStyle/>
          <a:p>
            <a:pPr algn="ctr">
              <a:buNone/>
            </a:pPr>
            <a:r>
              <a:rPr lang="es-MX" sz="4000" dirty="0" smtClean="0">
                <a:solidFill>
                  <a:srgbClr val="FF0000"/>
                </a:solidFill>
                <a:latin typeface="Berlin Sans FB Demi" pitchFamily="34" charset="0"/>
              </a:rPr>
              <a:t>Hay diversos tipos de bonos u obligaciones, siendo los más importantes los hipotecarios y los preferentes o “debentures”. </a:t>
            </a:r>
            <a:endParaRPr lang="es-MX" sz="4000" dirty="0">
              <a:solidFill>
                <a:srgbClr val="FF00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86</a:t>
            </a:fld>
            <a:endParaRPr lang="es-MX"/>
          </a:p>
        </p:txBody>
      </p:sp>
    </p:spTree>
  </p:cSld>
  <p:clrMapOvr>
    <a:masterClrMapping/>
  </p:clrMapOvr>
  <p:transition advClick="0" advTm="10000">
    <p:blinds/>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571480"/>
            <a:ext cx="9144000" cy="4786322"/>
          </a:xfrm>
        </p:spPr>
        <p:txBody>
          <a:bodyPr>
            <a:noAutofit/>
          </a:bodyPr>
          <a:lstStyle/>
          <a:p>
            <a:pPr algn="ctr">
              <a:buNone/>
            </a:pPr>
            <a:r>
              <a:rPr lang="es-MX" sz="4000" dirty="0" smtClean="0">
                <a:solidFill>
                  <a:srgbClr val="FFFF00"/>
                </a:solidFill>
                <a:latin typeface="Berlin Sans FB Demi" pitchFamily="34" charset="0"/>
              </a:rPr>
              <a:t>Los primeros –como su nombre indica- tienen la garantía de acervos específicos de la empresa y se usan mucho en ferrocarriles y empresas de utilidad pública, ya que el respaldo de sus importantes activos fijos permite negociarlos a más bajo interés. </a:t>
            </a:r>
            <a:endParaRPr lang="es-MX" sz="4000" dirty="0">
              <a:solidFill>
                <a:srgbClr val="FF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87</a:t>
            </a:fld>
            <a:endParaRPr lang="es-MX" dirty="0"/>
          </a:p>
        </p:txBody>
      </p:sp>
    </p:spTree>
  </p:cSld>
  <p:clrMapOvr>
    <a:masterClrMapping/>
  </p:clrMapOvr>
  <p:transition advClick="0" advTm="10000">
    <p:checke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1142984"/>
            <a:ext cx="9144000" cy="4000504"/>
          </a:xfrm>
        </p:spPr>
        <p:txBody>
          <a:bodyPr>
            <a:noAutofit/>
          </a:bodyPr>
          <a:lstStyle/>
          <a:p>
            <a:pPr algn="ctr">
              <a:buNone/>
            </a:pPr>
            <a:r>
              <a:rPr lang="es-MX" sz="4000" dirty="0" smtClean="0">
                <a:solidFill>
                  <a:srgbClr val="FF0000"/>
                </a:solidFill>
                <a:latin typeface="Berlin Sans FB Demi" pitchFamily="34" charset="0"/>
              </a:rPr>
              <a:t>Los bienes hipotecados no se pueden negociar mientras esté vigente la deuda, lo que disminuye la flexibilidad de manejo de la empresa en cuanto al cambio de equipos</a:t>
            </a:r>
            <a:r>
              <a:rPr lang="es-MX" sz="3400" b="1" dirty="0" smtClean="0">
                <a:solidFill>
                  <a:srgbClr val="FF0066"/>
                </a:solidFill>
              </a:rPr>
              <a:t>. </a:t>
            </a:r>
            <a:endParaRPr lang="es-MX" sz="3400" b="1" dirty="0">
              <a:solidFill>
                <a:srgbClr val="FF0066"/>
              </a:solidFill>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88</a:t>
            </a:fld>
            <a:endParaRPr lang="es-MX"/>
          </a:p>
        </p:txBody>
      </p:sp>
    </p:spTree>
  </p:cSld>
  <p:clrMapOvr>
    <a:masterClrMapping/>
  </p:clrMapOvr>
  <p:transition advClick="0" advTm="10000">
    <p:randomBa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785795"/>
            <a:ext cx="9144000" cy="4429155"/>
          </a:xfrm>
        </p:spPr>
        <p:txBody>
          <a:bodyPr>
            <a:normAutofit fontScale="92500"/>
          </a:bodyPr>
          <a:lstStyle/>
          <a:p>
            <a:pPr algn="ctr">
              <a:buNone/>
            </a:pPr>
            <a:r>
              <a:rPr lang="es-MX" sz="4000" dirty="0" smtClean="0">
                <a:solidFill>
                  <a:srgbClr val="FFFF00"/>
                </a:solidFill>
                <a:latin typeface="Berlin Sans FB Demi" pitchFamily="34" charset="0"/>
              </a:rPr>
              <a:t>Estas limitaciones no tienen consecuencias cuando se trata de proyectos en que los activos dados en garantía son de larga vida y están menos sujetos a eventuales innovaciones técnicas; de ahí su adaptabilidad a las empresas de utilidad publica. </a:t>
            </a:r>
          </a:p>
          <a:p>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89</a:t>
            </a:fld>
            <a:endParaRPr lang="es-MX"/>
          </a:p>
        </p:txBody>
      </p:sp>
    </p:spTree>
  </p:cSld>
  <p:clrMapOvr>
    <a:masterClrMapping/>
  </p:clrMapOvr>
  <p:transition advClick="0" advTm="10000">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billetes.gif"/>
          <p:cNvPicPr>
            <a:picLocks noChangeAspect="1"/>
          </p:cNvPicPr>
          <p:nvPr/>
        </p:nvPicPr>
        <p:blipFill>
          <a:blip r:embed="rId3" cstate="print"/>
          <a:stretch>
            <a:fillRect/>
          </a:stretch>
        </p:blipFill>
        <p:spPr>
          <a:xfrm>
            <a:off x="4000496" y="2816675"/>
            <a:ext cx="5143504" cy="4041325"/>
          </a:xfrm>
          <a:prstGeom prst="rect">
            <a:avLst/>
          </a:prstGeom>
        </p:spPr>
      </p:pic>
      <p:sp>
        <p:nvSpPr>
          <p:cNvPr id="4" name="3 Marcador de contenido"/>
          <p:cNvSpPr>
            <a:spLocks noGrp="1"/>
          </p:cNvSpPr>
          <p:nvPr>
            <p:ph idx="1"/>
          </p:nvPr>
        </p:nvSpPr>
        <p:spPr>
          <a:xfrm>
            <a:off x="0" y="428604"/>
            <a:ext cx="9144000" cy="5715016"/>
          </a:xfrm>
        </p:spPr>
        <p:txBody>
          <a:bodyPr>
            <a:noAutofit/>
          </a:bodyPr>
          <a:lstStyle/>
          <a:p>
            <a:pPr>
              <a:buNone/>
            </a:pPr>
            <a:endParaRPr lang="es-MX" sz="2500" b="1" dirty="0" smtClean="0">
              <a:solidFill>
                <a:srgbClr val="FF0066"/>
              </a:solidFill>
              <a:latin typeface="Berlin Sans FB Demi" pitchFamily="34" charset="0"/>
              <a:cs typeface="Arial" pitchFamily="34" charset="0"/>
            </a:endParaRPr>
          </a:p>
          <a:p>
            <a:pPr algn="ctr">
              <a:buNone/>
            </a:pPr>
            <a:r>
              <a:rPr lang="es-MX" sz="4000" b="1" dirty="0" smtClean="0">
                <a:solidFill>
                  <a:srgbClr val="FF0066"/>
                </a:solidFill>
                <a:latin typeface="Berlin Sans FB Demi" pitchFamily="34" charset="0"/>
                <a:cs typeface="Arial" pitchFamily="34" charset="0"/>
              </a:rPr>
              <a:t> </a:t>
            </a:r>
            <a:r>
              <a:rPr lang="es-MX" sz="4000" dirty="0" smtClean="0">
                <a:solidFill>
                  <a:srgbClr val="FF0066"/>
                </a:solidFill>
                <a:latin typeface="Berlin Sans FB Demi" pitchFamily="34" charset="0"/>
                <a:cs typeface="Arial" pitchFamily="34" charset="0"/>
              </a:rPr>
              <a:t>En síntesis es preciso concebir una empresa determinada que cuente efectiva o virtualmente con los fondos de financiamiento, realice las obras proyectadas y dirija las faenas de producción.</a:t>
            </a:r>
          </a:p>
        </p:txBody>
      </p:sp>
      <p:sp>
        <p:nvSpPr>
          <p:cNvPr id="7" name="6 Marcador de número de diapositiva"/>
          <p:cNvSpPr>
            <a:spLocks noGrp="1"/>
          </p:cNvSpPr>
          <p:nvPr>
            <p:ph type="sldNum" sz="quarter" idx="12"/>
          </p:nvPr>
        </p:nvSpPr>
        <p:spPr/>
        <p:txBody>
          <a:bodyPr/>
          <a:lstStyle/>
          <a:p>
            <a:fld id="{2F9C412B-08EB-49E3-8EB8-1F5F95EFBFF0}" type="slidenum">
              <a:rPr lang="es-MX" smtClean="0"/>
              <a:pPr/>
              <a:t>9</a:t>
            </a:fld>
            <a:endParaRPr lang="es-MX"/>
          </a:p>
        </p:txBody>
      </p:sp>
    </p:spTree>
  </p:cSld>
  <p:clrMapOvr>
    <a:masterClrMapping/>
  </p:clrMapOvr>
  <p:transition advClick="0" advTm="10000">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7000"/>
          </a:stretch>
        </a:blipFill>
        <a:effectLst/>
      </p:bgPr>
    </p:bg>
    <p:spTree>
      <p:nvGrpSpPr>
        <p:cNvPr id="1" name=""/>
        <p:cNvGrpSpPr/>
        <p:nvPr/>
      </p:nvGrpSpPr>
      <p:grpSpPr>
        <a:xfrm>
          <a:off x="0" y="0"/>
          <a:ext cx="0" cy="0"/>
          <a:chOff x="0" y="0"/>
          <a:chExt cx="0" cy="0"/>
        </a:xfrm>
      </p:grpSpPr>
      <p:pic>
        <p:nvPicPr>
          <p:cNvPr id="4" name="3 Imagen" descr="pago.gif"/>
          <p:cNvPicPr>
            <a:picLocks noChangeAspect="1"/>
          </p:cNvPicPr>
          <p:nvPr/>
        </p:nvPicPr>
        <p:blipFill>
          <a:blip r:embed="rId3" cstate="print"/>
          <a:stretch>
            <a:fillRect/>
          </a:stretch>
        </p:blipFill>
        <p:spPr>
          <a:xfrm>
            <a:off x="285720" y="357166"/>
            <a:ext cx="3538558" cy="3538558"/>
          </a:xfrm>
          <a:prstGeom prst="rect">
            <a:avLst/>
          </a:prstGeom>
        </p:spPr>
      </p:pic>
      <p:sp>
        <p:nvSpPr>
          <p:cNvPr id="3" name="2 Marcador de contenido"/>
          <p:cNvSpPr>
            <a:spLocks noGrp="1"/>
          </p:cNvSpPr>
          <p:nvPr>
            <p:ph idx="1"/>
          </p:nvPr>
        </p:nvSpPr>
        <p:spPr>
          <a:xfrm>
            <a:off x="0" y="785795"/>
            <a:ext cx="9144000" cy="5000659"/>
          </a:xfrm>
        </p:spPr>
        <p:txBody>
          <a:bodyPr>
            <a:normAutofit/>
          </a:bodyPr>
          <a:lstStyle/>
          <a:p>
            <a:pPr algn="ctr">
              <a:buNone/>
            </a:pPr>
            <a:r>
              <a:rPr lang="es-MX" sz="4000" dirty="0" smtClean="0">
                <a:solidFill>
                  <a:srgbClr val="FF0000"/>
                </a:solidFill>
                <a:latin typeface="Berlin Sans FB Demi" pitchFamily="34" charset="0"/>
              </a:rPr>
              <a:t>Las compañías manufactureras prefieren en general conservar la libertad de comprar y vender sus bienes de capital en cualquier momento con el fin de adaptarse a las condiciones del mercado, sobre todo en lo que toca a las innovaciones técnicas</a:t>
            </a:r>
            <a:r>
              <a:rPr lang="es-MX" sz="4000" dirty="0" smtClean="0"/>
              <a:t>.</a:t>
            </a:r>
            <a:endParaRPr lang="es-MX" dirty="0"/>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90</a:t>
            </a:fld>
            <a:endParaRPr lang="es-MX" dirty="0"/>
          </a:p>
        </p:txBody>
      </p:sp>
    </p:spTree>
  </p:cSld>
  <p:clrMapOvr>
    <a:masterClrMapping/>
  </p:clrMapOvr>
  <p:transition advClick="0" advTm="10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28605"/>
            <a:ext cx="9144000" cy="5572163"/>
          </a:xfrm>
        </p:spPr>
        <p:txBody>
          <a:bodyPr>
            <a:normAutofit/>
          </a:bodyPr>
          <a:lstStyle/>
          <a:p>
            <a:pPr algn="ctr">
              <a:buNone/>
            </a:pPr>
            <a:r>
              <a:rPr lang="es-MX" sz="4000" dirty="0" smtClean="0">
                <a:solidFill>
                  <a:srgbClr val="00FF00"/>
                </a:solidFill>
                <a:latin typeface="Berlin Sans FB Demi" pitchFamily="34" charset="0"/>
              </a:rPr>
              <a:t>Por esta razón conviene que los bonos industriales sean del tipo “</a:t>
            </a:r>
            <a:r>
              <a:rPr lang="es-MX" sz="4000" dirty="0" err="1" smtClean="0">
                <a:solidFill>
                  <a:srgbClr val="00FF00"/>
                </a:solidFill>
                <a:latin typeface="Berlin Sans FB Demi" pitchFamily="34" charset="0"/>
              </a:rPr>
              <a:t>debenture</a:t>
            </a:r>
            <a:r>
              <a:rPr lang="es-MX" sz="4000" dirty="0" smtClean="0">
                <a:solidFill>
                  <a:srgbClr val="00FF00"/>
                </a:solidFill>
                <a:latin typeface="Berlin Sans FB Demi" pitchFamily="34" charset="0"/>
              </a:rPr>
              <a:t>”, que no tienen garantía específica y que dependen para su colocación de la confianza que el comprador tenga en la solidez de la empresa.</a:t>
            </a:r>
            <a:endParaRPr lang="es-MX" sz="4000" b="1"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91</a:t>
            </a:fld>
            <a:endParaRPr lang="es-MX"/>
          </a:p>
        </p:txBody>
      </p:sp>
      <p:pic>
        <p:nvPicPr>
          <p:cNvPr id="5" name="4 Imagen" descr="solvencia.gif"/>
          <p:cNvPicPr>
            <a:picLocks noChangeAspect="1"/>
          </p:cNvPicPr>
          <p:nvPr/>
        </p:nvPicPr>
        <p:blipFill>
          <a:blip r:embed="rId4" cstate="print"/>
          <a:stretch>
            <a:fillRect/>
          </a:stretch>
        </p:blipFill>
        <p:spPr>
          <a:xfrm>
            <a:off x="6929422" y="4857760"/>
            <a:ext cx="2214578" cy="1550205"/>
          </a:xfrm>
          <a:prstGeom prst="rect">
            <a:avLst/>
          </a:prstGeom>
        </p:spPr>
      </p:pic>
      <p:pic>
        <p:nvPicPr>
          <p:cNvPr id="7" name="02 atolito con el dedo17318.mp3">
            <a:hlinkClick r:id="" action="ppaction://media"/>
          </p:cNvPr>
          <p:cNvPicPr>
            <a:picLocks noRot="1" noChangeAspect="1"/>
          </p:cNvPicPr>
          <p:nvPr>
            <a:audioFile r:link="rId1"/>
          </p:nvPr>
        </p:nvPicPr>
        <p:blipFill>
          <a:blip r:embed="rId5" cstate="print"/>
          <a:stretch>
            <a:fillRect/>
          </a:stretch>
        </p:blipFill>
        <p:spPr>
          <a:xfrm>
            <a:off x="467544" y="260648"/>
            <a:ext cx="304800" cy="304800"/>
          </a:xfrm>
          <a:prstGeom prst="rect">
            <a:avLst/>
          </a:prstGeom>
        </p:spPr>
      </p:pic>
    </p:spTree>
  </p:cSld>
  <p:clrMapOvr>
    <a:masterClrMapping/>
  </p:clrMapOvr>
  <p:transition advClick="0" advTm="10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4" showWhenStopped="0">
                <p:cTn id="11"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
        <p:nvSpPr>
          <p:cNvPr id="3" name="2 Marcador de contenido"/>
          <p:cNvSpPr>
            <a:spLocks noGrp="1"/>
          </p:cNvSpPr>
          <p:nvPr>
            <p:ph idx="1"/>
          </p:nvPr>
        </p:nvSpPr>
        <p:spPr>
          <a:xfrm>
            <a:off x="0" y="428605"/>
            <a:ext cx="9144000" cy="5572163"/>
          </a:xfrm>
        </p:spPr>
        <p:txBody>
          <a:bodyPr>
            <a:normAutofit/>
          </a:bodyPr>
          <a:lstStyle/>
          <a:p>
            <a:pPr algn="ctr">
              <a:buNone/>
            </a:pPr>
            <a:r>
              <a:rPr lang="es-MX" sz="4000" dirty="0" smtClean="0">
                <a:solidFill>
                  <a:schemeClr val="bg2">
                    <a:lumMod val="25000"/>
                  </a:schemeClr>
                </a:solidFill>
                <a:latin typeface="Berlin Sans FB Demi" pitchFamily="34" charset="0"/>
              </a:rPr>
              <a:t>En el financiamiento con bonos u obligaciones, el tenedor adquiere prioridad en el servicio de las deudas. Cuando se cumplen los plazos de los créditos o se declara la quiebra de la empresa, el capital prestado tiene también prioridad en la repartición de la liquidación de los activos. </a:t>
            </a:r>
            <a:endParaRPr lang="es-MX" sz="4000" dirty="0">
              <a:solidFill>
                <a:schemeClr val="bg2">
                  <a:lumMod val="25000"/>
                </a:schemeClr>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92</a:t>
            </a:fld>
            <a:endParaRPr lang="es-MX"/>
          </a:p>
        </p:txBody>
      </p:sp>
    </p:spTree>
  </p:cSld>
  <p:clrMapOvr>
    <a:masterClrMapping/>
  </p:clrMapOvr>
  <p:transition advClick="0" advTm="10000">
    <p:comb dir="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9144000" cy="4929221"/>
          </a:xfrm>
        </p:spPr>
        <p:txBody>
          <a:bodyPr>
            <a:normAutofit/>
          </a:bodyPr>
          <a:lstStyle/>
          <a:p>
            <a:pPr algn="ctr">
              <a:buNone/>
            </a:pPr>
            <a:r>
              <a:rPr lang="es-MX" sz="4000" dirty="0" smtClean="0">
                <a:solidFill>
                  <a:srgbClr val="00FF00"/>
                </a:solidFill>
                <a:latin typeface="Berlin Sans FB Demi" pitchFamily="34" charset="0"/>
              </a:rPr>
              <a:t>Una emisión de bonos u obligaciones pueden hacerse parcial o totalmente redimible antes del plazo estipulado, según conveniencias y decisiones de la empresa. </a:t>
            </a:r>
            <a:endParaRPr lang="es-MX" sz="4000"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93</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randomBar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9144000" cy="4929221"/>
          </a:xfrm>
        </p:spPr>
        <p:txBody>
          <a:bodyPr>
            <a:normAutofit/>
          </a:bodyPr>
          <a:lstStyle/>
          <a:p>
            <a:pPr algn="ctr">
              <a:buNone/>
            </a:pPr>
            <a:r>
              <a:rPr lang="es-MX" sz="4000" dirty="0" smtClean="0">
                <a:solidFill>
                  <a:schemeClr val="bg2">
                    <a:lumMod val="25000"/>
                  </a:schemeClr>
                </a:solidFill>
                <a:latin typeface="Berlin Sans FB Demi" pitchFamily="34" charset="0"/>
              </a:rPr>
              <a:t>En los estatutos de ésta de duele establecer también el compromiso de formar un fondo de acumulación para el rescate de bonos, obligándose al rescate periódico.</a:t>
            </a:r>
            <a:endParaRPr lang="es-MX" sz="4000" dirty="0">
              <a:solidFill>
                <a:schemeClr val="bg2">
                  <a:lumMod val="25000"/>
                </a:schemeClr>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94</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checke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85860"/>
            <a:ext cx="9144000" cy="4929221"/>
          </a:xfrm>
        </p:spPr>
        <p:txBody>
          <a:bodyPr>
            <a:normAutofit/>
          </a:bodyPr>
          <a:lstStyle/>
          <a:p>
            <a:pPr algn="ctr">
              <a:buNone/>
            </a:pPr>
            <a:r>
              <a:rPr lang="es-MX" sz="4000" dirty="0" smtClean="0">
                <a:solidFill>
                  <a:srgbClr val="00FF00"/>
                </a:solidFill>
                <a:latin typeface="Berlin Sans FB Demi" pitchFamily="34" charset="0"/>
              </a:rPr>
              <a:t>Hay ventajas en que el rescate sea opcional, pues ello da más flexibilidad a la estructura de los capitales de la empresa.</a:t>
            </a:r>
            <a:endParaRPr lang="es-MX" sz="4000"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95</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blinds/>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9144000" cy="4929221"/>
          </a:xfrm>
        </p:spPr>
        <p:txBody>
          <a:bodyPr>
            <a:normAutofit/>
          </a:bodyPr>
          <a:lstStyle/>
          <a:p>
            <a:pPr algn="ctr">
              <a:buNone/>
            </a:pPr>
            <a:r>
              <a:rPr lang="es-MX" sz="4000" dirty="0" smtClean="0">
                <a:solidFill>
                  <a:schemeClr val="bg2">
                    <a:lumMod val="25000"/>
                  </a:schemeClr>
                </a:solidFill>
                <a:latin typeface="Berlin Sans FB Demi" pitchFamily="34" charset="0"/>
              </a:rPr>
              <a:t>Si se presentan años excepcionalmente buenos, resulta posible efectuar un mayor rescate y lograr una situación financiera más solida para afrontar años desfavorables en mejores condiciones. </a:t>
            </a:r>
          </a:p>
          <a:p>
            <a:pPr algn="ctr">
              <a:buNone/>
            </a:pPr>
            <a:endParaRPr lang="es-MX" sz="4000" b="1"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96</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checke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28736"/>
            <a:ext cx="9144000" cy="3857652"/>
          </a:xfrm>
        </p:spPr>
        <p:txBody>
          <a:bodyPr>
            <a:normAutofit/>
          </a:bodyPr>
          <a:lstStyle/>
          <a:p>
            <a:pPr algn="ctr">
              <a:buNone/>
            </a:pPr>
            <a:r>
              <a:rPr lang="es-MX" sz="4000" dirty="0" smtClean="0">
                <a:solidFill>
                  <a:srgbClr val="00FF00"/>
                </a:solidFill>
                <a:latin typeface="Berlin Sans FB Demi" pitchFamily="34" charset="0"/>
              </a:rPr>
              <a:t>También se puede aprovechar la coyuntura para rescatar bonos y obligaciones colocados en condiciones desfavorables y remplazarlos por otros más favorables.</a:t>
            </a:r>
            <a:endParaRPr lang="es-MX" sz="4000"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97</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randomBa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28736"/>
            <a:ext cx="9144000" cy="3500462"/>
          </a:xfrm>
        </p:spPr>
        <p:txBody>
          <a:bodyPr>
            <a:normAutofit/>
          </a:bodyPr>
          <a:lstStyle/>
          <a:p>
            <a:pPr algn="ctr">
              <a:buNone/>
            </a:pPr>
            <a:r>
              <a:rPr lang="es-MX" sz="4000" dirty="0" smtClean="0">
                <a:solidFill>
                  <a:schemeClr val="bg2">
                    <a:lumMod val="25000"/>
                  </a:schemeClr>
                </a:solidFill>
                <a:latin typeface="Berlin Sans FB Demi" pitchFamily="34" charset="0"/>
              </a:rPr>
              <a:t>Por ejemplo, si las tasas de interés están bajando, se podrá remplazar una emisión colocada años atrasa alto interés, por una nueva emisión al interés mas bajo posible. </a:t>
            </a:r>
          </a:p>
          <a:p>
            <a:pPr algn="ctr">
              <a:buNone/>
            </a:pPr>
            <a:endParaRPr lang="es-MX" sz="4000" b="1"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98</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comb/>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9144000" cy="4929221"/>
          </a:xfrm>
        </p:spPr>
        <p:txBody>
          <a:bodyPr>
            <a:normAutofit/>
          </a:bodyPr>
          <a:lstStyle/>
          <a:p>
            <a:pPr algn="ctr">
              <a:buNone/>
            </a:pPr>
            <a:r>
              <a:rPr lang="es-MX" sz="4000" dirty="0" smtClean="0">
                <a:solidFill>
                  <a:srgbClr val="00FF00"/>
                </a:solidFill>
                <a:latin typeface="Berlin Sans FB Demi" pitchFamily="34" charset="0"/>
              </a:rPr>
              <a:t>Estas consideraciones pueden no ser de trascendencia en el caso de los países pocos desarrollados, en que el mercado de capitales y de valores está generalmente en una etapa incipiente de desarrollo.</a:t>
            </a:r>
            <a:endParaRPr lang="es-MX" sz="4000" dirty="0">
              <a:solidFill>
                <a:srgbClr val="00FF00"/>
              </a:solidFill>
              <a:latin typeface="Berlin Sans FB Demi" pitchFamily="34" charset="0"/>
            </a:endParaRPr>
          </a:p>
        </p:txBody>
      </p:sp>
      <p:sp>
        <p:nvSpPr>
          <p:cNvPr id="6" name="5 Marcador de número de diapositiva"/>
          <p:cNvSpPr>
            <a:spLocks noGrp="1"/>
          </p:cNvSpPr>
          <p:nvPr>
            <p:ph type="sldNum" sz="quarter" idx="12"/>
          </p:nvPr>
        </p:nvSpPr>
        <p:spPr/>
        <p:txBody>
          <a:bodyPr/>
          <a:lstStyle/>
          <a:p>
            <a:fld id="{2F9C412B-08EB-49E3-8EB8-1F5F95EFBFF0}" type="slidenum">
              <a:rPr lang="es-MX" smtClean="0"/>
              <a:pPr/>
              <a:t>99</a:t>
            </a:fld>
            <a:endParaRPr lang="es-MX"/>
          </a:p>
        </p:txBody>
      </p:sp>
      <p:pic>
        <p:nvPicPr>
          <p:cNvPr id="5" name="4 Imagen" descr="solvencia.gif"/>
          <p:cNvPicPr>
            <a:picLocks noChangeAspect="1"/>
          </p:cNvPicPr>
          <p:nvPr/>
        </p:nvPicPr>
        <p:blipFill>
          <a:blip r:embed="rId3" cstate="print"/>
          <a:stretch>
            <a:fillRect/>
          </a:stretch>
        </p:blipFill>
        <p:spPr>
          <a:xfrm>
            <a:off x="6929422" y="4857760"/>
            <a:ext cx="2214578" cy="1550205"/>
          </a:xfrm>
          <a:prstGeom prst="rect">
            <a:avLst/>
          </a:prstGeom>
        </p:spPr>
      </p:pic>
    </p:spTree>
  </p:cSld>
  <p:clrMapOvr>
    <a:masterClrMapping/>
  </p:clrMapOvr>
  <p:transition advClick="0" advTm="10000">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5"/>
</p:tagLst>
</file>

<file path=ppt/theme/theme1.xml><?xml version="1.0" encoding="utf-8"?>
<a:theme xmlns:a="http://schemas.openxmlformats.org/drawingml/2006/main" name="Tema de Offic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1718</TotalTime>
  <Words>14081</Words>
  <Application>Microsoft Office PowerPoint</Application>
  <PresentationFormat>Presentación en pantalla (4:3)</PresentationFormat>
  <Paragraphs>1237</Paragraphs>
  <Slides>366</Slides>
  <Notes>1</Notes>
  <HiddenSlides>0</HiddenSlides>
  <MMClips>15</MMClips>
  <ScaleCrop>false</ScaleCrop>
  <HeadingPairs>
    <vt:vector size="4" baseType="variant">
      <vt:variant>
        <vt:lpstr>Tema</vt:lpstr>
      </vt:variant>
      <vt:variant>
        <vt:i4>1</vt:i4>
      </vt:variant>
      <vt:variant>
        <vt:lpstr>Títulos de diapositiva</vt:lpstr>
      </vt:variant>
      <vt:variant>
        <vt:i4>366</vt:i4>
      </vt:variant>
    </vt:vector>
  </HeadingPairs>
  <TitlesOfParts>
    <vt:vector size="367" baseType="lpstr">
      <vt:lpstr>Tema de Office</vt:lpstr>
      <vt:lpstr>Diapositiva 1</vt:lpstr>
      <vt:lpstr>Diapositiva 2</vt:lpstr>
      <vt:lpstr>INDICE</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lpstr>Diapositiva 194</vt:lpstr>
      <vt:lpstr>Diapositiva 195</vt:lpstr>
      <vt:lpstr>Diapositiva 196</vt:lpstr>
      <vt:lpstr>Diapositiva 197</vt:lpstr>
      <vt:lpstr>Diapositiva 198</vt:lpstr>
      <vt:lpstr>Diapositiva 199</vt:lpstr>
      <vt:lpstr>Diapositiva 200</vt:lpstr>
      <vt:lpstr>Diapositiva 201</vt:lpstr>
      <vt:lpstr>Diapositiva 202</vt:lpstr>
      <vt:lpstr>Diapositiva 203</vt:lpstr>
      <vt:lpstr>Diapositiva 204</vt:lpstr>
      <vt:lpstr>Diapositiva 205</vt:lpstr>
      <vt:lpstr>Diapositiva 206</vt:lpstr>
      <vt:lpstr>Diapositiva 207</vt:lpstr>
      <vt:lpstr>Diapositiva 208</vt:lpstr>
      <vt:lpstr>Diapositiva 209</vt:lpstr>
      <vt:lpstr>Diapositiva 210</vt:lpstr>
      <vt:lpstr>Diapositiva 211</vt:lpstr>
      <vt:lpstr>Diapositiva 212</vt:lpstr>
      <vt:lpstr>Diapositiva 213</vt:lpstr>
      <vt:lpstr>Diapositiva 214</vt:lpstr>
      <vt:lpstr>Diapositiva 215</vt:lpstr>
      <vt:lpstr>Diapositiva 216</vt:lpstr>
      <vt:lpstr>Diapositiva 217</vt:lpstr>
      <vt:lpstr>Diapositiva 218</vt:lpstr>
      <vt:lpstr>Diapositiva 219</vt:lpstr>
      <vt:lpstr>Diapositiva 220</vt:lpstr>
      <vt:lpstr>Diapositiva 221</vt:lpstr>
      <vt:lpstr>Diapositiva 222</vt:lpstr>
      <vt:lpstr>Diapositiva 223</vt:lpstr>
      <vt:lpstr>Diapositiva 224</vt:lpstr>
      <vt:lpstr>Diapositiva 225</vt:lpstr>
      <vt:lpstr>Diapositiva 226</vt:lpstr>
      <vt:lpstr>Diapositiva 227</vt:lpstr>
      <vt:lpstr>Diapositiva 228</vt:lpstr>
      <vt:lpstr>Diapositiva 229</vt:lpstr>
      <vt:lpstr>Diapositiva 230</vt:lpstr>
      <vt:lpstr>Diapositiva 231</vt:lpstr>
      <vt:lpstr>Diapositiva 232</vt:lpstr>
      <vt:lpstr>Diapositiva 233</vt:lpstr>
      <vt:lpstr>Diapositiva 234</vt:lpstr>
      <vt:lpstr>Diapositiva 235</vt:lpstr>
      <vt:lpstr>Diapositiva 236</vt:lpstr>
      <vt:lpstr>Diapositiva 237</vt:lpstr>
      <vt:lpstr>Diapositiva 238</vt:lpstr>
      <vt:lpstr>Diapositiva 239</vt:lpstr>
      <vt:lpstr>Diapositiva 240</vt:lpstr>
      <vt:lpstr>Diapositiva 241</vt:lpstr>
      <vt:lpstr>Diapositiva 242</vt:lpstr>
      <vt:lpstr>Diapositiva 243</vt:lpstr>
      <vt:lpstr>Diapositiva 244</vt:lpstr>
      <vt:lpstr>Diapositiva 245</vt:lpstr>
      <vt:lpstr>Diapositiva 246</vt:lpstr>
      <vt:lpstr>Diapositiva 247</vt:lpstr>
      <vt:lpstr>Diapositiva 248</vt:lpstr>
      <vt:lpstr>Diapositiva 249</vt:lpstr>
      <vt:lpstr>Diapositiva 250</vt:lpstr>
      <vt:lpstr>Diapositiva 251</vt:lpstr>
      <vt:lpstr>Diapositiva 252</vt:lpstr>
      <vt:lpstr>Diapositiva 253</vt:lpstr>
      <vt:lpstr>Diapositiva 254</vt:lpstr>
      <vt:lpstr>Diapositiva 255</vt:lpstr>
      <vt:lpstr>Diapositiva 256</vt:lpstr>
      <vt:lpstr>Diapositiva 257</vt:lpstr>
      <vt:lpstr>Diapositiva 258</vt:lpstr>
      <vt:lpstr>Diapositiva 259</vt:lpstr>
      <vt:lpstr>Diapositiva 260</vt:lpstr>
      <vt:lpstr>Diapositiva 261</vt:lpstr>
      <vt:lpstr>Diapositiva 262</vt:lpstr>
      <vt:lpstr>Diapositiva 263</vt:lpstr>
      <vt:lpstr>Diapositiva 264</vt:lpstr>
      <vt:lpstr>Diapositiva 265</vt:lpstr>
      <vt:lpstr>Diapositiva 266</vt:lpstr>
      <vt:lpstr>Diapositiva 267</vt:lpstr>
      <vt:lpstr>Diapositiva 268</vt:lpstr>
      <vt:lpstr>Diapositiva 269</vt:lpstr>
      <vt:lpstr>Diapositiva 270</vt:lpstr>
      <vt:lpstr>Diapositiva 271</vt:lpstr>
      <vt:lpstr>Diapositiva 272</vt:lpstr>
      <vt:lpstr>Diapositiva 273</vt:lpstr>
      <vt:lpstr>Diapositiva 274</vt:lpstr>
      <vt:lpstr>Diapositiva 275</vt:lpstr>
      <vt:lpstr>Diapositiva 276</vt:lpstr>
      <vt:lpstr>Diapositiva 277</vt:lpstr>
      <vt:lpstr>Diapositiva 278</vt:lpstr>
      <vt:lpstr>Diapositiva 279</vt:lpstr>
      <vt:lpstr>Diapositiva 280</vt:lpstr>
      <vt:lpstr>Diapositiva 281</vt:lpstr>
      <vt:lpstr>Diapositiva 282</vt:lpstr>
      <vt:lpstr>Diapositiva 283</vt:lpstr>
      <vt:lpstr>Diapositiva 284</vt:lpstr>
      <vt:lpstr>Diapositiva 285</vt:lpstr>
      <vt:lpstr>Diapositiva 286</vt:lpstr>
      <vt:lpstr>Diapositiva 287</vt:lpstr>
      <vt:lpstr>Diapositiva 288</vt:lpstr>
      <vt:lpstr>Diapositiva 289</vt:lpstr>
      <vt:lpstr>Diapositiva 290</vt:lpstr>
      <vt:lpstr>Diapositiva 291</vt:lpstr>
      <vt:lpstr>Diapositiva 292</vt:lpstr>
      <vt:lpstr>Diapositiva 293</vt:lpstr>
      <vt:lpstr>Diapositiva 294</vt:lpstr>
      <vt:lpstr>Diapositiva 295</vt:lpstr>
      <vt:lpstr>Diapositiva 296</vt:lpstr>
      <vt:lpstr>Diapositiva 297</vt:lpstr>
      <vt:lpstr>Diapositiva 298</vt:lpstr>
      <vt:lpstr>Diapositiva 299</vt:lpstr>
      <vt:lpstr>Diapositiva 300</vt:lpstr>
      <vt:lpstr>Diapositiva 301</vt:lpstr>
      <vt:lpstr>Diapositiva 302</vt:lpstr>
      <vt:lpstr>Diapositiva 303</vt:lpstr>
      <vt:lpstr>Diapositiva 304</vt:lpstr>
      <vt:lpstr>Diapositiva 305</vt:lpstr>
      <vt:lpstr>Diapositiva 306</vt:lpstr>
      <vt:lpstr>Diapositiva 307</vt:lpstr>
      <vt:lpstr>Diapositiva 308</vt:lpstr>
      <vt:lpstr>Diapositiva 309</vt:lpstr>
      <vt:lpstr>Diapositiva 310</vt:lpstr>
      <vt:lpstr>Diapositiva 311</vt:lpstr>
      <vt:lpstr>Diapositiva 312</vt:lpstr>
      <vt:lpstr>Diapositiva 313</vt:lpstr>
      <vt:lpstr>Diapositiva 314</vt:lpstr>
      <vt:lpstr>Diapositiva 315</vt:lpstr>
      <vt:lpstr>Diapositiva 316</vt:lpstr>
      <vt:lpstr>Diapositiva 317</vt:lpstr>
      <vt:lpstr>Diapositiva 318</vt:lpstr>
      <vt:lpstr>Diapositiva 319</vt:lpstr>
      <vt:lpstr>Diapositiva 320</vt:lpstr>
      <vt:lpstr>Diapositiva 321</vt:lpstr>
      <vt:lpstr>Diapositiva 322</vt:lpstr>
      <vt:lpstr>Diapositiva 323</vt:lpstr>
      <vt:lpstr>Diapositiva 324</vt:lpstr>
      <vt:lpstr>Diapositiva 325</vt:lpstr>
      <vt:lpstr>Diapositiva 326</vt:lpstr>
      <vt:lpstr>Diapositiva 327</vt:lpstr>
      <vt:lpstr>Diapositiva 328</vt:lpstr>
      <vt:lpstr>Diapositiva 329</vt:lpstr>
      <vt:lpstr>Diapositiva 330</vt:lpstr>
      <vt:lpstr>Diapositiva 331</vt:lpstr>
      <vt:lpstr>Diapositiva 332</vt:lpstr>
      <vt:lpstr>Diapositiva 333</vt:lpstr>
      <vt:lpstr>Diapositiva 334</vt:lpstr>
      <vt:lpstr>Diapositiva 335</vt:lpstr>
      <vt:lpstr>Diapositiva 336</vt:lpstr>
      <vt:lpstr>Diapositiva 337</vt:lpstr>
      <vt:lpstr>Diapositiva 338</vt:lpstr>
      <vt:lpstr>Diapositiva 339</vt:lpstr>
      <vt:lpstr>Diapositiva 340</vt:lpstr>
      <vt:lpstr>Diapositiva 341</vt:lpstr>
      <vt:lpstr>Diapositiva 342</vt:lpstr>
      <vt:lpstr>Diapositiva 343</vt:lpstr>
      <vt:lpstr>Diapositiva 344</vt:lpstr>
      <vt:lpstr>Diapositiva 345</vt:lpstr>
      <vt:lpstr>Diapositiva 346</vt:lpstr>
      <vt:lpstr>Diapositiva 347</vt:lpstr>
      <vt:lpstr>Diapositiva 348</vt:lpstr>
      <vt:lpstr>Diapositiva 349</vt:lpstr>
      <vt:lpstr>Diapositiva 350</vt:lpstr>
      <vt:lpstr>Diapositiva 351</vt:lpstr>
      <vt:lpstr>Diapositiva 352</vt:lpstr>
      <vt:lpstr>Diapositiva 353</vt:lpstr>
      <vt:lpstr>Diapositiva 354</vt:lpstr>
      <vt:lpstr>Diapositiva 355</vt:lpstr>
      <vt:lpstr>Diapositiva 356</vt:lpstr>
      <vt:lpstr>Diapositiva 357</vt:lpstr>
      <vt:lpstr>Diapositiva 358</vt:lpstr>
      <vt:lpstr>Diapositiva 359</vt:lpstr>
      <vt:lpstr>Diapositiva 360</vt:lpstr>
      <vt:lpstr>Diapositiva 361</vt:lpstr>
      <vt:lpstr>Diapositiva 362</vt:lpstr>
      <vt:lpstr>Diapositiva 363</vt:lpstr>
      <vt:lpstr>Diapositiva 364</vt:lpstr>
      <vt:lpstr>Diapositiva 365</vt:lpstr>
      <vt:lpstr>Diapositiva 366</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DEL FINANCIAMIENTO EN PROYECTOS DEL SECTOR PUBLICO LATINO </dc:title>
  <dc:creator>Centor</dc:creator>
  <cp:lastModifiedBy>Mi Pc</cp:lastModifiedBy>
  <cp:revision>298</cp:revision>
  <dcterms:created xsi:type="dcterms:W3CDTF">2012-05-22T16:46:27Z</dcterms:created>
  <dcterms:modified xsi:type="dcterms:W3CDTF">2012-06-12T18:02:23Z</dcterms:modified>
</cp:coreProperties>
</file>